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normAutofit fontScale="32500" lnSpcReduction="20000"/>
          </a:bodyPr>
          <a:lstStyle/>
          <a:p>
            <a:pPr rtl="1"/>
            <a:r>
              <a:rPr lang="ar-IQ" b="1" dirty="0"/>
              <a:t>الايونات الثانوية:</a:t>
            </a:r>
            <a:endParaRPr lang="en-US" dirty="0"/>
          </a:p>
          <a:p>
            <a:pPr rtl="1"/>
            <a:r>
              <a:rPr lang="ar-IQ" b="1" dirty="0"/>
              <a:t>1- ايون النترات </a:t>
            </a:r>
            <a:r>
              <a:rPr lang="en-US" b="1" dirty="0"/>
              <a:t>NO</a:t>
            </a:r>
            <a:r>
              <a:rPr lang="en-US" b="1" baseline="-25000" dirty="0"/>
              <a:t>3</a:t>
            </a:r>
            <a:r>
              <a:rPr lang="en-US" b="1" baseline="30000" dirty="0"/>
              <a:t>1-</a:t>
            </a:r>
            <a:r>
              <a:rPr lang="ar-IQ" b="1" dirty="0"/>
              <a:t>:</a:t>
            </a:r>
            <a:endParaRPr lang="en-US" dirty="0"/>
          </a:p>
          <a:p>
            <a:pPr rtl="1"/>
            <a:r>
              <a:rPr lang="ar-IQ" dirty="0"/>
              <a:t>تعد النترات احد اشكال دورة النتروجين في الطبيعة حيث يعد النتروجين عنصراً مهماً في الدورة البايوجيوكيميائية ويوجد في المواد العضوية في التربة والفضلات الصناعية، وغاز </a:t>
            </a:r>
            <a:r>
              <a:rPr lang="en-US" dirty="0"/>
              <a:t>NO</a:t>
            </a:r>
            <a:r>
              <a:rPr lang="en-US" baseline="-25000" dirty="0"/>
              <a:t>2</a:t>
            </a:r>
            <a:r>
              <a:rPr lang="ar-IQ" dirty="0"/>
              <a:t> في الجو والناتج من عوادم السيارات والاسمدة الكيمياوية اذ ان الاخيرة تمثل المصدر الرئيس لهذا الايون </a:t>
            </a:r>
            <a:r>
              <a:rPr lang="en-US" dirty="0"/>
              <a:t>.</a:t>
            </a:r>
            <a:r>
              <a:rPr lang="ar-IQ" dirty="0"/>
              <a:t>ان معدل النترات في مياه الشرب (50)ج.م.م. وبزيادة تركيزها عن هذا الحد تسبب مشاكل صحية للانسان </a:t>
            </a:r>
            <a:r>
              <a:rPr lang="en-US" dirty="0"/>
              <a:t>.</a:t>
            </a:r>
          </a:p>
          <a:p>
            <a:pPr rtl="1"/>
            <a:r>
              <a:rPr lang="ar-IQ" dirty="0"/>
              <a:t> </a:t>
            </a:r>
            <a:endParaRPr lang="en-US" dirty="0"/>
          </a:p>
          <a:p>
            <a:pPr rtl="1"/>
            <a:r>
              <a:rPr lang="ar-IQ" b="1" dirty="0"/>
              <a:t>2- ايون الفوسفات </a:t>
            </a:r>
            <a:r>
              <a:rPr lang="en-US" b="1" dirty="0"/>
              <a:t>PO</a:t>
            </a:r>
            <a:r>
              <a:rPr lang="en-US" b="1" baseline="-25000" dirty="0"/>
              <a:t>4</a:t>
            </a:r>
            <a:r>
              <a:rPr lang="en-US" b="1" baseline="30000" dirty="0"/>
              <a:t>3-</a:t>
            </a:r>
            <a:r>
              <a:rPr lang="ar-IQ" b="1" dirty="0"/>
              <a:t>:</a:t>
            </a:r>
            <a:endParaRPr lang="en-US" dirty="0"/>
          </a:p>
          <a:p>
            <a:r>
              <a:rPr lang="ar-IQ" dirty="0"/>
              <a:t>يوجد الفوسفات في القشرة الارضية بشكل فسفور بنسبة </a:t>
            </a:r>
            <a:r>
              <a:rPr lang="en-US" dirty="0"/>
              <a:t>0.12</a:t>
            </a:r>
            <a:r>
              <a:rPr lang="ar-IQ" dirty="0"/>
              <a:t>% وزناً والجزء                    الاعظم منه يدخل في تركيب مجموعة معادن الاباتايت، تحتوي صخور الحجر                              الرملي والكاربونات والسجيل على (170، 400، 700)ج.م.م. على التوالي  </a:t>
            </a:r>
            <a:r>
              <a:rPr lang="en-US" dirty="0"/>
              <a:t>.</a:t>
            </a:r>
            <a:r>
              <a:rPr lang="ar-IQ" dirty="0"/>
              <a:t>عدا الفسفور ذو ذوبانية قليلة في معظم مركباته اللاعضوية، ويكون عنصراً غذائياً مهماً للكائنات الحية. يوجد الفسفور بشكله الذائب والعالق في الماء على شكل </a:t>
            </a:r>
            <a:r>
              <a:rPr lang="en-US" dirty="0"/>
              <a:t>(Poly phosphate, organic phosphate, orthophosphate)</a:t>
            </a:r>
            <a:r>
              <a:rPr lang="ar-IQ" dirty="0"/>
              <a:t> ينتج الاول بالدرجة الاولى من طرح فضلات المصانع والاسمدة ومياه الري التي وصلت الى المياه السطحية ومياه الامطار. في حين ينتج الـ </a:t>
            </a:r>
            <a:r>
              <a:rPr lang="en-US" dirty="0"/>
              <a:t>poly phosphate</a:t>
            </a:r>
            <a:r>
              <a:rPr lang="ar-IQ" dirty="0"/>
              <a:t> من فضلات مساحيق </a:t>
            </a:r>
            <a:endParaRPr lang="ar-IQ" dirty="0"/>
          </a:p>
        </p:txBody>
      </p:sp>
    </p:spTree>
    <p:extLst>
      <p:ext uri="{BB962C8B-B14F-4D97-AF65-F5344CB8AC3E}">
        <p14:creationId xmlns:p14="http://schemas.microsoft.com/office/powerpoint/2010/main" val="4262416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0" indent="0" algn="just" rtl="1">
              <a:buNone/>
            </a:pPr>
            <a:r>
              <a:rPr lang="ar-IQ" dirty="0">
                <a:cs typeface="+mj-cs"/>
              </a:rPr>
              <a:t>اما نسبة الملح </a:t>
            </a:r>
            <a:r>
              <a:rPr lang="en-US" b="1" dirty="0">
                <a:cs typeface="+mj-cs"/>
              </a:rPr>
              <a:t>(CaSO</a:t>
            </a:r>
            <a:r>
              <a:rPr lang="en-US" b="1" baseline="-25000" dirty="0">
                <a:cs typeface="+mj-cs"/>
              </a:rPr>
              <a:t>4</a:t>
            </a:r>
            <a:r>
              <a:rPr lang="en-US" b="1" dirty="0">
                <a:cs typeface="+mj-cs"/>
              </a:rPr>
              <a:t>)</a:t>
            </a:r>
            <a:r>
              <a:rPr lang="ar-IQ" dirty="0">
                <a:cs typeface="+mj-cs"/>
              </a:rPr>
              <a:t> تمثل بقية الايونات </a:t>
            </a:r>
            <a:r>
              <a:rPr lang="en-US" b="1" dirty="0">
                <a:cs typeface="+mj-cs"/>
              </a:rPr>
              <a:t>(Ca</a:t>
            </a:r>
            <a:r>
              <a:rPr lang="en-US" b="1" baseline="30000" dirty="0">
                <a:cs typeface="+mj-cs"/>
              </a:rPr>
              <a:t>2+</a:t>
            </a:r>
            <a:r>
              <a:rPr lang="en-US" b="1" dirty="0">
                <a:cs typeface="+mj-cs"/>
              </a:rPr>
              <a:t>)</a:t>
            </a:r>
            <a:r>
              <a:rPr lang="ar-IQ" dirty="0">
                <a:cs typeface="+mj-cs"/>
              </a:rPr>
              <a:t>، نسبة الملح </a:t>
            </a:r>
            <a:r>
              <a:rPr lang="en-US" b="1" dirty="0">
                <a:cs typeface="+mj-cs"/>
              </a:rPr>
              <a:t>(MgCO</a:t>
            </a:r>
            <a:r>
              <a:rPr lang="en-US" b="1" baseline="-25000" dirty="0">
                <a:cs typeface="+mj-cs"/>
              </a:rPr>
              <a:t>3</a:t>
            </a:r>
            <a:r>
              <a:rPr lang="en-US" b="1" dirty="0">
                <a:cs typeface="+mj-cs"/>
              </a:rPr>
              <a:t>) </a:t>
            </a:r>
            <a:r>
              <a:rPr lang="ar-IQ" dirty="0">
                <a:cs typeface="+mj-cs"/>
              </a:rPr>
              <a:t>يمثل نسبة ايون الكاربونيت </a:t>
            </a:r>
            <a:r>
              <a:rPr lang="en-US" b="1" dirty="0">
                <a:cs typeface="+mj-cs"/>
              </a:rPr>
              <a:t>(CO</a:t>
            </a:r>
            <a:r>
              <a:rPr lang="en-US" b="1" baseline="-25000" dirty="0">
                <a:cs typeface="+mj-cs"/>
              </a:rPr>
              <a:t>3</a:t>
            </a:r>
            <a:r>
              <a:rPr lang="en-US" b="1" baseline="30000" dirty="0">
                <a:cs typeface="+mj-cs"/>
              </a:rPr>
              <a:t>2-</a:t>
            </a:r>
            <a:r>
              <a:rPr lang="en-US" b="1" dirty="0">
                <a:cs typeface="+mj-cs"/>
              </a:rPr>
              <a:t>) </a:t>
            </a:r>
            <a:r>
              <a:rPr lang="ar-IQ" dirty="0">
                <a:cs typeface="+mj-cs"/>
              </a:rPr>
              <a:t>في بعض الاحيان لا يوجد تركيز لايون الكاربونيت او يوجد بنسب ضئيلة فيضاف الى ايون البيكاربونات، ومن ثم سوف لن يتكون الملح </a:t>
            </a:r>
            <a:r>
              <a:rPr lang="en-US" b="1" dirty="0">
                <a:cs typeface="+mj-cs"/>
              </a:rPr>
              <a:t>(MgCO</a:t>
            </a:r>
            <a:r>
              <a:rPr lang="en-US" b="1" baseline="-25000" dirty="0">
                <a:cs typeface="+mj-cs"/>
              </a:rPr>
              <a:t>3</a:t>
            </a:r>
            <a:r>
              <a:rPr lang="en-US" b="1" dirty="0">
                <a:cs typeface="+mj-cs"/>
              </a:rPr>
              <a:t>)</a:t>
            </a:r>
            <a:r>
              <a:rPr lang="ar-IQ" dirty="0">
                <a:cs typeface="+mj-cs"/>
              </a:rPr>
              <a:t>. ان عدم تكون ايون الكاربونيت يعود الى قيمة الدالة الهيدروجينية لعينات المياه حيث يبدأ تكون ايون الكاربونيت بعد القيمة </a:t>
            </a:r>
            <a:r>
              <a:rPr lang="en-US" dirty="0">
                <a:cs typeface="+mj-cs"/>
              </a:rPr>
              <a:t>(8.3)</a:t>
            </a:r>
            <a:r>
              <a:rPr lang="ar-IQ" dirty="0">
                <a:cs typeface="+mj-cs"/>
              </a:rPr>
              <a:t> للدالة الهيدروجينية اما تحت هذه القيمة فيتحول كل </a:t>
            </a:r>
            <a:r>
              <a:rPr lang="en-US" b="1" dirty="0">
                <a:cs typeface="+mj-cs"/>
              </a:rPr>
              <a:t>(CO</a:t>
            </a:r>
            <a:r>
              <a:rPr lang="en-US" b="1" baseline="-25000" dirty="0">
                <a:cs typeface="+mj-cs"/>
              </a:rPr>
              <a:t>3</a:t>
            </a:r>
            <a:r>
              <a:rPr lang="en-US" b="1" baseline="30000" dirty="0">
                <a:cs typeface="+mj-cs"/>
              </a:rPr>
              <a:t>2-</a:t>
            </a:r>
            <a:r>
              <a:rPr lang="en-US" b="1" dirty="0">
                <a:cs typeface="+mj-cs"/>
              </a:rPr>
              <a:t>)</a:t>
            </a:r>
            <a:r>
              <a:rPr lang="ar-IQ" dirty="0">
                <a:cs typeface="+mj-cs"/>
              </a:rPr>
              <a:t> الى </a:t>
            </a:r>
            <a:r>
              <a:rPr lang="en-US" b="1" dirty="0">
                <a:cs typeface="+mj-cs"/>
              </a:rPr>
              <a:t>(HCO</a:t>
            </a:r>
            <a:r>
              <a:rPr lang="en-US" b="1" baseline="-25000" dirty="0">
                <a:cs typeface="+mj-cs"/>
              </a:rPr>
              <a:t>3</a:t>
            </a:r>
            <a:r>
              <a:rPr lang="en-US" b="1" baseline="30000" dirty="0">
                <a:cs typeface="+mj-cs"/>
              </a:rPr>
              <a:t>-</a:t>
            </a:r>
            <a:r>
              <a:rPr lang="en-US" b="1" dirty="0">
                <a:cs typeface="+mj-cs"/>
              </a:rPr>
              <a:t>)</a:t>
            </a:r>
            <a:r>
              <a:rPr lang="ar-IQ" dirty="0">
                <a:cs typeface="+mj-cs"/>
              </a:rPr>
              <a:t>  في المنمي، 2002). بعد الملح </a:t>
            </a:r>
            <a:r>
              <a:rPr lang="en-US" b="1" dirty="0">
                <a:cs typeface="+mj-cs"/>
              </a:rPr>
              <a:t>(MgCO</a:t>
            </a:r>
            <a:r>
              <a:rPr lang="en-US" b="1" baseline="-25000" dirty="0">
                <a:cs typeface="+mj-cs"/>
              </a:rPr>
              <a:t>3</a:t>
            </a:r>
            <a:r>
              <a:rPr lang="en-US" b="1" dirty="0">
                <a:cs typeface="+mj-cs"/>
              </a:rPr>
              <a:t>)</a:t>
            </a:r>
            <a:r>
              <a:rPr lang="ar-IQ" dirty="0">
                <a:cs typeface="+mj-cs"/>
              </a:rPr>
              <a:t> يتكون الملح </a:t>
            </a:r>
            <a:r>
              <a:rPr lang="en-US" b="1" dirty="0">
                <a:cs typeface="+mj-cs"/>
              </a:rPr>
              <a:t>(MgSO</a:t>
            </a:r>
            <a:r>
              <a:rPr lang="en-US" b="1" baseline="-25000" dirty="0">
                <a:cs typeface="+mj-cs"/>
              </a:rPr>
              <a:t>4</a:t>
            </a:r>
            <a:r>
              <a:rPr lang="en-US" b="1" dirty="0">
                <a:cs typeface="+mj-cs"/>
              </a:rPr>
              <a:t>)</a:t>
            </a:r>
            <a:r>
              <a:rPr lang="ar-IQ" dirty="0">
                <a:cs typeface="+mj-cs"/>
              </a:rPr>
              <a:t> والذي يمثل بقية </a:t>
            </a:r>
            <a:r>
              <a:rPr lang="en-US" b="1" dirty="0">
                <a:cs typeface="+mj-cs"/>
              </a:rPr>
              <a:t>(Mg)</a:t>
            </a:r>
            <a:r>
              <a:rPr lang="ar-IQ" dirty="0">
                <a:cs typeface="+mj-cs"/>
              </a:rPr>
              <a:t> اذا كانت اقل من </a:t>
            </a:r>
            <a:r>
              <a:rPr lang="en-US" b="1" dirty="0">
                <a:cs typeface="+mj-cs"/>
              </a:rPr>
              <a:t>(SO</a:t>
            </a:r>
            <a:r>
              <a:rPr lang="en-US" b="1" baseline="-25000" dirty="0">
                <a:cs typeface="+mj-cs"/>
              </a:rPr>
              <a:t>4</a:t>
            </a:r>
            <a:r>
              <a:rPr lang="en-US" b="1" baseline="30000" dirty="0">
                <a:cs typeface="+mj-cs"/>
              </a:rPr>
              <a:t>2-</a:t>
            </a:r>
            <a:r>
              <a:rPr lang="en-US" b="1" dirty="0">
                <a:cs typeface="+mj-cs"/>
              </a:rPr>
              <a:t>)</a:t>
            </a:r>
            <a:r>
              <a:rPr lang="ar-IQ" dirty="0">
                <a:cs typeface="+mj-cs"/>
              </a:rPr>
              <a:t> او بقية </a:t>
            </a:r>
            <a:r>
              <a:rPr lang="en-US" b="1" dirty="0">
                <a:cs typeface="+mj-cs"/>
              </a:rPr>
              <a:t>(SO</a:t>
            </a:r>
            <a:r>
              <a:rPr lang="en-US" b="1" baseline="-25000" dirty="0">
                <a:cs typeface="+mj-cs"/>
              </a:rPr>
              <a:t>4</a:t>
            </a:r>
            <a:r>
              <a:rPr lang="en-US" b="1" dirty="0">
                <a:cs typeface="+mj-cs"/>
              </a:rPr>
              <a:t>)</a:t>
            </a:r>
            <a:r>
              <a:rPr lang="ar-IQ" dirty="0">
                <a:cs typeface="+mj-cs"/>
              </a:rPr>
              <a:t> اذا كانت اقل من </a:t>
            </a:r>
            <a:r>
              <a:rPr lang="en-US" b="1" dirty="0">
                <a:cs typeface="+mj-cs"/>
              </a:rPr>
              <a:t>(Mg</a:t>
            </a:r>
            <a:r>
              <a:rPr lang="en-US" b="1" baseline="30000" dirty="0">
                <a:cs typeface="+mj-cs"/>
              </a:rPr>
              <a:t>2+</a:t>
            </a:r>
            <a:r>
              <a:rPr lang="en-US" b="1" dirty="0">
                <a:cs typeface="+mj-cs"/>
              </a:rPr>
              <a:t>)</a:t>
            </a:r>
            <a:r>
              <a:rPr lang="ar-SA" dirty="0">
                <a:cs typeface="+mj-cs"/>
              </a:rPr>
              <a:t>. بعد ذلك سيتكون الملح </a:t>
            </a:r>
            <a:r>
              <a:rPr lang="en-US" b="1" dirty="0">
                <a:cs typeface="+mj-cs"/>
              </a:rPr>
              <a:t>(MgCl</a:t>
            </a:r>
            <a:r>
              <a:rPr lang="en-US" b="1" baseline="-25000" dirty="0">
                <a:cs typeface="+mj-cs"/>
              </a:rPr>
              <a:t>2</a:t>
            </a:r>
            <a:r>
              <a:rPr lang="en-US" b="1" dirty="0">
                <a:cs typeface="+mj-cs"/>
              </a:rPr>
              <a:t>)</a:t>
            </a:r>
            <a:r>
              <a:rPr lang="ar-SA" dirty="0">
                <a:cs typeface="+mj-cs"/>
              </a:rPr>
              <a:t> والذي يمثل بقية </a:t>
            </a:r>
            <a:r>
              <a:rPr lang="en-US" b="1" dirty="0">
                <a:cs typeface="+mj-cs"/>
              </a:rPr>
              <a:t>(Mg</a:t>
            </a:r>
            <a:r>
              <a:rPr lang="en-US" b="1" baseline="30000" dirty="0">
                <a:cs typeface="+mj-cs"/>
              </a:rPr>
              <a:t>2+</a:t>
            </a:r>
            <a:r>
              <a:rPr lang="en-US" b="1" dirty="0">
                <a:cs typeface="+mj-cs"/>
              </a:rPr>
              <a:t>)</a:t>
            </a:r>
            <a:r>
              <a:rPr lang="ar-SA" dirty="0">
                <a:cs typeface="+mj-cs"/>
              </a:rPr>
              <a:t>.</a:t>
            </a:r>
            <a:endParaRPr lang="en-US"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189982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lgn="just" rtl="1">
              <a:buNone/>
            </a:pPr>
            <a:r>
              <a:rPr lang="ar-SA" dirty="0">
                <a:cs typeface="+mj-cs"/>
              </a:rPr>
              <a:t>بعد ذلك يتكون الملح </a:t>
            </a:r>
            <a:r>
              <a:rPr lang="en-US" b="1" dirty="0">
                <a:cs typeface="+mj-cs"/>
              </a:rPr>
              <a:t>(Na</a:t>
            </a:r>
            <a:r>
              <a:rPr lang="en-US" b="1" baseline="-25000" dirty="0">
                <a:cs typeface="+mj-cs"/>
              </a:rPr>
              <a:t>2</a:t>
            </a:r>
            <a:r>
              <a:rPr lang="en-US" b="1" dirty="0">
                <a:cs typeface="+mj-cs"/>
              </a:rPr>
              <a:t>SO</a:t>
            </a:r>
            <a:r>
              <a:rPr lang="en-US" b="1" baseline="-25000" dirty="0">
                <a:cs typeface="+mj-cs"/>
              </a:rPr>
              <a:t>4</a:t>
            </a:r>
            <a:r>
              <a:rPr lang="en-US" b="1" dirty="0">
                <a:cs typeface="+mj-cs"/>
              </a:rPr>
              <a:t>)</a:t>
            </a:r>
            <a:r>
              <a:rPr lang="ar-SA" dirty="0">
                <a:cs typeface="+mj-cs"/>
              </a:rPr>
              <a:t> والذي يمثل بقية </a:t>
            </a:r>
            <a:r>
              <a:rPr lang="en-US" b="1" dirty="0">
                <a:cs typeface="+mj-cs"/>
              </a:rPr>
              <a:t>(SO</a:t>
            </a:r>
            <a:r>
              <a:rPr lang="en-US" b="1" baseline="-25000" dirty="0">
                <a:cs typeface="+mj-cs"/>
              </a:rPr>
              <a:t>4</a:t>
            </a:r>
            <a:r>
              <a:rPr lang="en-US" b="1" baseline="30000" dirty="0">
                <a:cs typeface="+mj-cs"/>
              </a:rPr>
              <a:t>2-</a:t>
            </a:r>
            <a:r>
              <a:rPr lang="en-US" b="1" dirty="0">
                <a:cs typeface="+mj-cs"/>
              </a:rPr>
              <a:t>)</a:t>
            </a:r>
            <a:r>
              <a:rPr lang="ar-SA" dirty="0">
                <a:cs typeface="+mj-cs"/>
              </a:rPr>
              <a:t> وبما ان قيمة </a:t>
            </a:r>
            <a:r>
              <a:rPr lang="en-US" b="1" dirty="0">
                <a:cs typeface="+mj-cs"/>
              </a:rPr>
              <a:t>(SO</a:t>
            </a:r>
            <a:r>
              <a:rPr lang="en-US" b="1" baseline="-25000" dirty="0">
                <a:cs typeface="+mj-cs"/>
              </a:rPr>
              <a:t>4</a:t>
            </a:r>
            <a:r>
              <a:rPr lang="en-US" b="1" baseline="30000" dirty="0">
                <a:cs typeface="+mj-cs"/>
              </a:rPr>
              <a:t>2-</a:t>
            </a:r>
            <a:r>
              <a:rPr lang="en-US" b="1" dirty="0">
                <a:cs typeface="+mj-cs"/>
              </a:rPr>
              <a:t>)</a:t>
            </a:r>
            <a:r>
              <a:rPr lang="ar-SA" dirty="0">
                <a:cs typeface="+mj-cs"/>
              </a:rPr>
              <a:t> استنفذت من المحلول عند تكوين الملح </a:t>
            </a:r>
            <a:r>
              <a:rPr lang="en-US" b="1" dirty="0">
                <a:cs typeface="+mj-cs"/>
              </a:rPr>
              <a:t>(MgSO</a:t>
            </a:r>
            <a:r>
              <a:rPr lang="en-US" b="1" baseline="-25000" dirty="0">
                <a:cs typeface="+mj-cs"/>
              </a:rPr>
              <a:t>4</a:t>
            </a:r>
            <a:r>
              <a:rPr lang="en-US" b="1" dirty="0">
                <a:cs typeface="+mj-cs"/>
              </a:rPr>
              <a:t>)</a:t>
            </a:r>
            <a:r>
              <a:rPr lang="ar-SA" dirty="0">
                <a:cs typeface="+mj-cs"/>
              </a:rPr>
              <a:t>. اذن لن ي</a:t>
            </a:r>
            <a:r>
              <a:rPr lang="ar-IQ" dirty="0">
                <a:cs typeface="+mj-cs"/>
              </a:rPr>
              <a:t>ت</a:t>
            </a:r>
            <a:r>
              <a:rPr lang="ar-SA" dirty="0">
                <a:cs typeface="+mj-cs"/>
              </a:rPr>
              <a:t>كون الملح </a:t>
            </a:r>
            <a:r>
              <a:rPr lang="en-US" b="1" dirty="0">
                <a:cs typeface="+mj-cs"/>
              </a:rPr>
              <a:t>(Na</a:t>
            </a:r>
            <a:r>
              <a:rPr lang="en-US" b="1" baseline="-25000" dirty="0">
                <a:cs typeface="+mj-cs"/>
              </a:rPr>
              <a:t>4</a:t>
            </a:r>
            <a:r>
              <a:rPr lang="en-US" b="1" dirty="0">
                <a:cs typeface="+mj-cs"/>
              </a:rPr>
              <a:t>SO</a:t>
            </a:r>
            <a:r>
              <a:rPr lang="en-US" b="1" baseline="-25000" dirty="0">
                <a:cs typeface="+mj-cs"/>
              </a:rPr>
              <a:t>4</a:t>
            </a:r>
            <a:r>
              <a:rPr lang="en-US" b="1" dirty="0">
                <a:cs typeface="+mj-cs"/>
              </a:rPr>
              <a:t>)</a:t>
            </a:r>
            <a:r>
              <a:rPr lang="ar-SA" dirty="0">
                <a:cs typeface="+mj-cs"/>
              </a:rPr>
              <a:t>. ثم يتكون الملح </a:t>
            </a:r>
            <a:r>
              <a:rPr lang="en-US" b="1" dirty="0">
                <a:cs typeface="+mj-cs"/>
              </a:rPr>
              <a:t>(</a:t>
            </a:r>
            <a:r>
              <a:rPr lang="en-US" b="1" dirty="0" err="1">
                <a:cs typeface="+mj-cs"/>
              </a:rPr>
              <a:t>NaCl</a:t>
            </a:r>
            <a:r>
              <a:rPr lang="en-US" b="1" dirty="0">
                <a:cs typeface="+mj-cs"/>
              </a:rPr>
              <a:t>) </a:t>
            </a:r>
            <a:r>
              <a:rPr lang="ar-SA" dirty="0">
                <a:cs typeface="+mj-cs"/>
              </a:rPr>
              <a:t>والذي يمثل نسبة </a:t>
            </a:r>
            <a:r>
              <a:rPr lang="en-US" b="1" dirty="0">
                <a:cs typeface="+mj-cs"/>
              </a:rPr>
              <a:t>(Na) </a:t>
            </a:r>
            <a:r>
              <a:rPr lang="ar-SA" dirty="0">
                <a:cs typeface="+mj-cs"/>
              </a:rPr>
              <a:t>مع ما تبقى من ايون الكلوريد </a:t>
            </a:r>
            <a:r>
              <a:rPr lang="en-US" b="1" dirty="0">
                <a:cs typeface="+mj-cs"/>
              </a:rPr>
              <a:t>(</a:t>
            </a:r>
            <a:r>
              <a:rPr lang="en-US" b="1" dirty="0" err="1">
                <a:cs typeface="+mj-cs"/>
              </a:rPr>
              <a:t>Cl</a:t>
            </a:r>
            <a:r>
              <a:rPr lang="en-US" b="1" baseline="30000" dirty="0">
                <a:cs typeface="+mj-cs"/>
              </a:rPr>
              <a:t>-</a:t>
            </a:r>
            <a:r>
              <a:rPr lang="en-US" b="1" dirty="0">
                <a:cs typeface="+mj-cs"/>
              </a:rPr>
              <a:t>)</a:t>
            </a:r>
            <a:r>
              <a:rPr lang="ar-SA" dirty="0">
                <a:cs typeface="+mj-cs"/>
              </a:rPr>
              <a:t> بعد تكون الملح </a:t>
            </a:r>
            <a:r>
              <a:rPr lang="en-US" b="1" dirty="0">
                <a:cs typeface="+mj-cs"/>
              </a:rPr>
              <a:t>(MgCl</a:t>
            </a:r>
            <a:r>
              <a:rPr lang="en-US" b="1" baseline="-25000" dirty="0">
                <a:cs typeface="+mj-cs"/>
              </a:rPr>
              <a:t>2</a:t>
            </a:r>
            <a:r>
              <a:rPr lang="en-US" b="1" dirty="0">
                <a:cs typeface="+mj-cs"/>
              </a:rPr>
              <a:t>)</a:t>
            </a:r>
            <a:r>
              <a:rPr lang="ar-SA" dirty="0">
                <a:cs typeface="+mj-cs"/>
              </a:rPr>
              <a:t>، ثم الملح </a:t>
            </a:r>
            <a:r>
              <a:rPr lang="en-US" b="1" dirty="0">
                <a:cs typeface="+mj-cs"/>
              </a:rPr>
              <a:t>(KCL)</a:t>
            </a:r>
            <a:r>
              <a:rPr lang="ar-SA" dirty="0">
                <a:cs typeface="+mj-cs"/>
              </a:rPr>
              <a:t> الذي يمثل قيمة </a:t>
            </a:r>
            <a:r>
              <a:rPr lang="en-US" b="1" dirty="0">
                <a:cs typeface="+mj-cs"/>
              </a:rPr>
              <a:t>(K</a:t>
            </a:r>
            <a:r>
              <a:rPr lang="en-US" b="1" baseline="30000" dirty="0">
                <a:cs typeface="+mj-cs"/>
              </a:rPr>
              <a:t>+</a:t>
            </a:r>
            <a:r>
              <a:rPr lang="en-US" b="1" dirty="0">
                <a:cs typeface="+mj-cs"/>
              </a:rPr>
              <a:t>)</a:t>
            </a:r>
            <a:r>
              <a:rPr lang="ar-SA" dirty="0">
                <a:cs typeface="+mj-cs"/>
              </a:rPr>
              <a:t> في المياه مع بقية </a:t>
            </a:r>
            <a:r>
              <a:rPr lang="en-US" b="1" dirty="0">
                <a:cs typeface="+mj-cs"/>
              </a:rPr>
              <a:t>(</a:t>
            </a:r>
            <a:r>
              <a:rPr lang="en-US" b="1" dirty="0" err="1">
                <a:cs typeface="+mj-cs"/>
              </a:rPr>
              <a:t>Cl</a:t>
            </a:r>
            <a:r>
              <a:rPr lang="en-US" b="1" baseline="30000" dirty="0">
                <a:cs typeface="+mj-cs"/>
              </a:rPr>
              <a:t>-</a:t>
            </a:r>
            <a:r>
              <a:rPr lang="en-US" b="1" dirty="0">
                <a:cs typeface="+mj-cs"/>
              </a:rPr>
              <a:t>)</a:t>
            </a:r>
            <a:r>
              <a:rPr lang="ar-SA" dirty="0">
                <a:cs typeface="+mj-cs"/>
              </a:rPr>
              <a:t>.</a:t>
            </a:r>
            <a:endParaRPr lang="en-US" dirty="0">
              <a:cs typeface="+mj-cs"/>
            </a:endParaRPr>
          </a:p>
          <a:p>
            <a:pPr marL="0" indent="0" algn="just" rtl="1">
              <a:buNone/>
            </a:pPr>
            <a:endParaRPr lang="ar-IQ" dirty="0">
              <a:cs typeface="+mj-cs"/>
            </a:endParaRPr>
          </a:p>
        </p:txBody>
      </p:sp>
    </p:spTree>
    <p:extLst>
      <p:ext uri="{BB962C8B-B14F-4D97-AF65-F5344CB8AC3E}">
        <p14:creationId xmlns:p14="http://schemas.microsoft.com/office/powerpoint/2010/main" val="1007385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صلاحية مياه الانهار المدروسة لشرب الانسان</a:t>
            </a:r>
            <a:r>
              <a:rPr lang="ar-SA" b="1" dirty="0" smtClean="0"/>
              <a:t>:</a:t>
            </a:r>
            <a:endParaRPr lang="ar-IQ" dirty="0"/>
          </a:p>
        </p:txBody>
      </p:sp>
      <p:sp>
        <p:nvSpPr>
          <p:cNvPr id="3" name="Content Placeholder 2"/>
          <p:cNvSpPr>
            <a:spLocks noGrp="1"/>
          </p:cNvSpPr>
          <p:nvPr>
            <p:ph idx="1"/>
          </p:nvPr>
        </p:nvSpPr>
        <p:spPr/>
        <p:txBody>
          <a:bodyPr/>
          <a:lstStyle/>
          <a:p>
            <a:pPr marL="0" indent="0" algn="just" rtl="1">
              <a:buNone/>
            </a:pPr>
            <a:r>
              <a:rPr lang="ar-SA" dirty="0" smtClean="0"/>
              <a:t>لتق</a:t>
            </a:r>
            <a:r>
              <a:rPr lang="ar-IQ" dirty="0"/>
              <a:t>و</a:t>
            </a:r>
            <a:r>
              <a:rPr lang="ar-SA" dirty="0"/>
              <a:t>يم صلاحية المياه لاغراض الشرب، يتم اعتماد مواصفات منظمة الصحة العالمية </a:t>
            </a:r>
            <a:r>
              <a:rPr lang="en-US" dirty="0"/>
              <a:t>(WHO,2006) </a:t>
            </a:r>
            <a:r>
              <a:rPr lang="ar-IQ" dirty="0"/>
              <a:t>وقياسها </a:t>
            </a:r>
            <a:r>
              <a:rPr lang="ar-SA" dirty="0"/>
              <a:t>مع النتائج المستحصلة.</a:t>
            </a:r>
            <a:endParaRPr lang="en-US" dirty="0"/>
          </a:p>
          <a:p>
            <a:pPr marL="0" indent="0" algn="just" rtl="1">
              <a:buNone/>
            </a:pPr>
            <a:r>
              <a:rPr lang="ar-SA" sz="2800" b="1" dirty="0">
                <a:cs typeface="+mj-cs"/>
              </a:rPr>
              <a:t>حدود تراكيز الايونات الموجبة والسالبة لمياه الشرب حسب </a:t>
            </a:r>
            <a:r>
              <a:rPr lang="en-US" sz="2800" b="1" dirty="0">
                <a:cs typeface="+mj-cs"/>
              </a:rPr>
              <a:t>(WHO, 2006)</a:t>
            </a:r>
            <a:r>
              <a:rPr lang="ar-SA" sz="2800" b="1" dirty="0">
                <a:cs typeface="+mj-cs"/>
              </a:rPr>
              <a:t> بوحدات الجزء بالمليون </a:t>
            </a:r>
            <a:r>
              <a:rPr lang="en-US" sz="2800" b="1" dirty="0">
                <a:cs typeface="+mj-cs"/>
              </a:rPr>
              <a:t>(ppm)</a:t>
            </a:r>
            <a:endParaRPr lang="en-US" sz="2800" dirty="0">
              <a:cs typeface="+mj-cs"/>
            </a:endParaRPr>
          </a:p>
          <a:p>
            <a:pPr marL="0" indent="0" algn="just">
              <a:buNone/>
            </a:pP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3598565991"/>
              </p:ext>
            </p:extLst>
          </p:nvPr>
        </p:nvGraphicFramePr>
        <p:xfrm>
          <a:off x="685801" y="4267200"/>
          <a:ext cx="7524749" cy="1436244"/>
        </p:xfrm>
        <a:graphic>
          <a:graphicData uri="http://schemas.openxmlformats.org/drawingml/2006/table">
            <a:tbl>
              <a:tblPr rtl="1" firstRow="1" firstCol="1" lastRow="1" lastCol="1" bandRow="1" bandCol="1">
                <a:tableStyleId>{5C22544A-7EE6-4342-B048-85BDC9FD1C3A}</a:tableStyleId>
              </a:tblPr>
              <a:tblGrid>
                <a:gridCol w="1204389"/>
                <a:gridCol w="722633"/>
                <a:gridCol w="602194"/>
                <a:gridCol w="604870"/>
                <a:gridCol w="479079"/>
                <a:gridCol w="809616"/>
                <a:gridCol w="615576"/>
                <a:gridCol w="679810"/>
                <a:gridCol w="544651"/>
                <a:gridCol w="659737"/>
                <a:gridCol w="602194"/>
              </a:tblGrid>
              <a:tr h="361179">
                <a:tc>
                  <a:txBody>
                    <a:bodyPr/>
                    <a:lstStyle/>
                    <a:p>
                      <a:pPr algn="ctr" rtl="1">
                        <a:lnSpc>
                          <a:spcPct val="150000"/>
                        </a:lnSpc>
                        <a:spcAft>
                          <a:spcPts val="0"/>
                        </a:spcAft>
                      </a:pPr>
                      <a:r>
                        <a:rPr lang="ar-SA" sz="1300" dirty="0">
                          <a:effectLst/>
                        </a:rPr>
                        <a:t>الايونات</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Na</a:t>
                      </a:r>
                      <a:r>
                        <a:rPr lang="en-US" sz="1300" baseline="30000">
                          <a:effectLst/>
                        </a:rPr>
                        <a:t>1+</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K</a:t>
                      </a:r>
                      <a:r>
                        <a:rPr lang="en-US" sz="1300" baseline="30000">
                          <a:effectLst/>
                        </a:rPr>
                        <a:t>1+</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Mg</a:t>
                      </a:r>
                      <a:r>
                        <a:rPr lang="en-US" sz="1300" baseline="30000">
                          <a:effectLst/>
                        </a:rPr>
                        <a:t>2+</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Ca</a:t>
                      </a:r>
                      <a:r>
                        <a:rPr lang="en-US" sz="1300" baseline="30000">
                          <a:effectLst/>
                        </a:rPr>
                        <a:t>2+</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HCO</a:t>
                      </a:r>
                      <a:r>
                        <a:rPr lang="en-US" sz="1300" baseline="-25000">
                          <a:effectLst/>
                        </a:rPr>
                        <a:t>3</a:t>
                      </a:r>
                      <a:r>
                        <a:rPr lang="en-US" sz="1300" baseline="300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dirty="0">
                          <a:effectLst/>
                        </a:rPr>
                        <a:t>SO</a:t>
                      </a:r>
                      <a:r>
                        <a:rPr lang="en-US" sz="1300" baseline="-25000" dirty="0">
                          <a:effectLst/>
                        </a:rPr>
                        <a:t>4</a:t>
                      </a:r>
                      <a:r>
                        <a:rPr lang="en-US" sz="1300" baseline="30000" dirty="0">
                          <a:effectLst/>
                        </a:rPr>
                        <a:t>2-</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Cl</a:t>
                      </a:r>
                      <a:r>
                        <a:rPr lang="en-US" sz="1300" baseline="30000">
                          <a:effectLst/>
                        </a:rPr>
                        <a:t>1-</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NO</a:t>
                      </a:r>
                      <a:r>
                        <a:rPr lang="en-US" sz="1300" baseline="-25000">
                          <a:effectLst/>
                        </a:rPr>
                        <a:t>3</a:t>
                      </a:r>
                      <a:r>
                        <a:rPr lang="en-US" sz="1300" baseline="30000">
                          <a:effectLst/>
                        </a:rPr>
                        <a:t>1-</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pH</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300">
                          <a:effectLst/>
                        </a:rPr>
                        <a:t>TDS</a:t>
                      </a:r>
                      <a:endParaRPr lang="en-US" sz="1200">
                        <a:effectLst/>
                        <a:latin typeface="Times New Roman"/>
                        <a:ea typeface="Times New Roman"/>
                      </a:endParaRPr>
                    </a:p>
                  </a:txBody>
                  <a:tcPr marL="68580" marR="68580" marT="0" marB="0"/>
                </a:tc>
              </a:tr>
              <a:tr h="1075065">
                <a:tc>
                  <a:txBody>
                    <a:bodyPr/>
                    <a:lstStyle/>
                    <a:p>
                      <a:pPr algn="ctr" rtl="1">
                        <a:lnSpc>
                          <a:spcPct val="150000"/>
                        </a:lnSpc>
                        <a:spcAft>
                          <a:spcPts val="0"/>
                        </a:spcAft>
                      </a:pPr>
                      <a:r>
                        <a:rPr lang="ar-IQ" sz="1300">
                          <a:effectLst/>
                        </a:rPr>
                        <a:t> </a:t>
                      </a:r>
                      <a:endParaRPr lang="en-US" sz="1200">
                        <a:effectLst/>
                      </a:endParaRPr>
                    </a:p>
                    <a:p>
                      <a:pPr algn="ctr" rtl="1">
                        <a:lnSpc>
                          <a:spcPct val="150000"/>
                        </a:lnSpc>
                        <a:spcAft>
                          <a:spcPts val="0"/>
                        </a:spcAft>
                      </a:pPr>
                      <a:r>
                        <a:rPr lang="en-US" sz="1300">
                          <a:effectLst/>
                        </a:rPr>
                        <a:t>WHO, 2006</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en-US" sz="1200">
                          <a:effectLst/>
                        </a:rPr>
                        <a:t>200-250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IQ" sz="1200">
                          <a:effectLst/>
                        </a:rPr>
                        <a:t>12-</a:t>
                      </a:r>
                      <a:r>
                        <a:rPr lang="ar-SA" sz="1200">
                          <a:effectLst/>
                        </a:rPr>
                        <a:t>1</a:t>
                      </a:r>
                      <a:r>
                        <a:rPr lang="ar-IQ" sz="1200">
                          <a:effectLst/>
                        </a:rPr>
                        <a:t>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IQ" sz="1200">
                          <a:effectLst/>
                        </a:rPr>
                        <a:t>100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SA" sz="1200">
                          <a:effectLst/>
                        </a:rPr>
                        <a:t>75</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SA" sz="1200">
                          <a:effectLst/>
                        </a:rPr>
                        <a:t>350-125</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SA" sz="1200">
                          <a:effectLst/>
                        </a:rPr>
                        <a:t>250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IQ" sz="1200">
                          <a:effectLst/>
                        </a:rPr>
                        <a:t>45-</a:t>
                      </a:r>
                      <a:r>
                        <a:rPr lang="ar-SA" sz="1200">
                          <a:effectLst/>
                        </a:rPr>
                        <a:t>250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SA" sz="1200">
                          <a:effectLst/>
                        </a:rPr>
                        <a:t>50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a:effectLst/>
                        </a:rPr>
                        <a:t> </a:t>
                      </a:r>
                      <a:endParaRPr lang="en-US" sz="1200">
                        <a:effectLst/>
                      </a:endParaRPr>
                    </a:p>
                    <a:p>
                      <a:pPr algn="ctr" rtl="1">
                        <a:lnSpc>
                          <a:spcPct val="150000"/>
                        </a:lnSpc>
                        <a:spcAft>
                          <a:spcPts val="0"/>
                        </a:spcAft>
                      </a:pPr>
                      <a:r>
                        <a:rPr lang="ar-IQ" sz="1200">
                          <a:effectLst/>
                        </a:rPr>
                        <a:t>6.5-9.5</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200" dirty="0">
                          <a:effectLst/>
                        </a:rPr>
                        <a:t> </a:t>
                      </a:r>
                      <a:endParaRPr lang="en-US" sz="1200" dirty="0">
                        <a:effectLst/>
                      </a:endParaRPr>
                    </a:p>
                    <a:p>
                      <a:pPr algn="ctr" rtl="1">
                        <a:lnSpc>
                          <a:spcPct val="150000"/>
                        </a:lnSpc>
                        <a:spcAft>
                          <a:spcPts val="0"/>
                        </a:spcAft>
                      </a:pPr>
                      <a:r>
                        <a:rPr lang="ar-SA" sz="1200" dirty="0">
                          <a:effectLst/>
                        </a:rPr>
                        <a:t>1000</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14611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5257800" y="1600200"/>
            <a:ext cx="3429000" cy="4525963"/>
          </a:xfrm>
        </p:spPr>
        <p:txBody>
          <a:bodyPr>
            <a:normAutofit fontScale="85000" lnSpcReduction="10000"/>
          </a:bodyPr>
          <a:lstStyle/>
          <a:p>
            <a:pPr marL="0" indent="0" algn="just" rtl="1">
              <a:buNone/>
            </a:pPr>
            <a:r>
              <a:rPr lang="ar-SA" b="1" dirty="0"/>
              <a:t>صلاحية مياه الانهار لشرب الحيوانات:</a:t>
            </a:r>
            <a:endParaRPr lang="en-US" dirty="0"/>
          </a:p>
          <a:p>
            <a:pPr marL="0" indent="0" algn="just" rtl="1">
              <a:buNone/>
            </a:pPr>
            <a:r>
              <a:rPr lang="ar-SA" dirty="0" smtClean="0"/>
              <a:t>لغرض </a:t>
            </a:r>
            <a:r>
              <a:rPr lang="ar-SA" dirty="0"/>
              <a:t>معرفة صلاحية مياه الانهار لاغراض تربية الحيوانات </a:t>
            </a:r>
            <a:r>
              <a:rPr lang="ar-IQ" dirty="0"/>
              <a:t>تم موازنة </a:t>
            </a:r>
            <a:r>
              <a:rPr lang="ar-SA" dirty="0"/>
              <a:t>نتائج التحاليل للمياه مع المواصفات القياسية للخدمات البيطرية العامة في الولايات المتحدة الامريكية</a:t>
            </a:r>
            <a:r>
              <a:rPr lang="ar-IQ" dirty="0"/>
              <a:t>.</a:t>
            </a:r>
            <a:endParaRPr lang="en-US" dirty="0"/>
          </a:p>
          <a:p>
            <a:pPr marL="0" indent="0" algn="just" rtl="1">
              <a:buNone/>
            </a:pPr>
            <a:r>
              <a:rPr lang="ar-IQ" dirty="0"/>
              <a:t> </a:t>
            </a:r>
            <a:endParaRPr lang="en-US" dirty="0"/>
          </a:p>
          <a:p>
            <a:pPr marL="0" indent="0" algn="just" rtl="1">
              <a:buNone/>
            </a:pPr>
            <a:r>
              <a:rPr lang="ar-IQ" b="1"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2374975"/>
              </p:ext>
            </p:extLst>
          </p:nvPr>
        </p:nvGraphicFramePr>
        <p:xfrm>
          <a:off x="685801" y="2590797"/>
          <a:ext cx="3962399" cy="2743205"/>
        </p:xfrm>
        <a:graphic>
          <a:graphicData uri="http://schemas.openxmlformats.org/drawingml/2006/table">
            <a:tbl>
              <a:tblPr rtl="1" firstRow="1" firstCol="1" lastRow="1" lastCol="1" bandRow="1" bandCol="1">
                <a:tableStyleId>{5C22544A-7EE6-4342-B048-85BDC9FD1C3A}</a:tableStyleId>
              </a:tblPr>
              <a:tblGrid>
                <a:gridCol w="1540933"/>
                <a:gridCol w="880533"/>
                <a:gridCol w="1540933"/>
              </a:tblGrid>
              <a:tr h="396725">
                <a:tc>
                  <a:txBody>
                    <a:bodyPr/>
                    <a:lstStyle/>
                    <a:p>
                      <a:pPr algn="ctr" rtl="1">
                        <a:lnSpc>
                          <a:spcPct val="150000"/>
                        </a:lnSpc>
                        <a:spcAft>
                          <a:spcPts val="0"/>
                        </a:spcAft>
                      </a:pPr>
                      <a:r>
                        <a:rPr lang="ar-SA" sz="1400">
                          <a:effectLst/>
                        </a:rPr>
                        <a:t>الملوحة </a:t>
                      </a:r>
                      <a:r>
                        <a:rPr lang="en-US" sz="1400">
                          <a:effectLst/>
                        </a:rPr>
                        <a:t>(ppm)</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النوعية</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الحيوانات</a:t>
                      </a:r>
                      <a:endParaRPr lang="en-US" sz="1200">
                        <a:effectLst/>
                        <a:latin typeface="Times New Roman"/>
                        <a:ea typeface="Times New Roman"/>
                      </a:endParaRPr>
                    </a:p>
                  </a:txBody>
                  <a:tcPr marL="68580" marR="68580" marT="0" marB="0"/>
                </a:tc>
              </a:tr>
              <a:tr h="391080">
                <a:tc>
                  <a:txBody>
                    <a:bodyPr/>
                    <a:lstStyle/>
                    <a:p>
                      <a:pPr algn="ctr" rtl="1">
                        <a:lnSpc>
                          <a:spcPct val="150000"/>
                        </a:lnSpc>
                        <a:spcAft>
                          <a:spcPts val="0"/>
                        </a:spcAft>
                      </a:pPr>
                      <a:r>
                        <a:rPr lang="ar-SA" sz="1400">
                          <a:effectLst/>
                        </a:rPr>
                        <a:t>اقل من 1000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جيدة</a:t>
                      </a:r>
                      <a:endParaRPr lang="en-US" sz="1200">
                        <a:effectLst/>
                        <a:latin typeface="Times New Roman"/>
                        <a:ea typeface="Times New Roman"/>
                      </a:endParaRPr>
                    </a:p>
                  </a:txBody>
                  <a:tcPr marL="68580" marR="68580" marT="0" marB="0"/>
                </a:tc>
                <a:tc rowSpan="2">
                  <a:txBody>
                    <a:bodyPr/>
                    <a:lstStyle/>
                    <a:p>
                      <a:pPr algn="ctr" rtl="1">
                        <a:lnSpc>
                          <a:spcPct val="150000"/>
                        </a:lnSpc>
                        <a:spcAft>
                          <a:spcPts val="0"/>
                        </a:spcAft>
                      </a:pPr>
                      <a:r>
                        <a:rPr lang="ar-SA" sz="1400">
                          <a:effectLst/>
                        </a:rPr>
                        <a:t>الدواجن/ الى حد 2860</a:t>
                      </a:r>
                      <a:endParaRPr lang="en-US" sz="1200">
                        <a:effectLst/>
                        <a:latin typeface="Times New Roman"/>
                        <a:ea typeface="Times New Roman"/>
                      </a:endParaRPr>
                    </a:p>
                  </a:txBody>
                  <a:tcPr marL="68580" marR="68580" marT="0" marB="0"/>
                </a:tc>
              </a:tr>
              <a:tr h="391080">
                <a:tc>
                  <a:txBody>
                    <a:bodyPr/>
                    <a:lstStyle/>
                    <a:p>
                      <a:pPr algn="ctr" rtl="1">
                        <a:lnSpc>
                          <a:spcPct val="150000"/>
                        </a:lnSpc>
                        <a:spcAft>
                          <a:spcPts val="0"/>
                        </a:spcAft>
                      </a:pPr>
                      <a:r>
                        <a:rPr lang="ar-SA" sz="1400">
                          <a:effectLst/>
                        </a:rPr>
                        <a:t>1000-3000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مقبولة</a:t>
                      </a:r>
                      <a:endParaRPr lang="en-US" sz="1200">
                        <a:effectLst/>
                        <a:latin typeface="Times New Roman"/>
                        <a:ea typeface="Times New Roman"/>
                      </a:endParaRPr>
                    </a:p>
                  </a:txBody>
                  <a:tcPr marL="68580" marR="68580" marT="0" marB="0"/>
                </a:tc>
                <a:tc vMerge="1">
                  <a:txBody>
                    <a:bodyPr/>
                    <a:lstStyle/>
                    <a:p>
                      <a:pPr rtl="1"/>
                      <a:endParaRPr lang="ar-IQ"/>
                    </a:p>
                  </a:txBody>
                  <a:tcPr/>
                </a:tc>
              </a:tr>
              <a:tr h="391080">
                <a:tc>
                  <a:txBody>
                    <a:bodyPr/>
                    <a:lstStyle/>
                    <a:p>
                      <a:pPr algn="ctr" rtl="1">
                        <a:lnSpc>
                          <a:spcPct val="150000"/>
                        </a:lnSpc>
                        <a:spcAft>
                          <a:spcPts val="0"/>
                        </a:spcAft>
                      </a:pPr>
                      <a:r>
                        <a:rPr lang="ar-SA" sz="1400">
                          <a:effectLst/>
                        </a:rPr>
                        <a:t>3</a:t>
                      </a:r>
                      <a:r>
                        <a:rPr lang="ar-IQ" sz="1400">
                          <a:effectLst/>
                        </a:rPr>
                        <a:t>0</a:t>
                      </a:r>
                      <a:r>
                        <a:rPr lang="ar-SA" sz="1400">
                          <a:effectLst/>
                        </a:rPr>
                        <a:t>00-5000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ضعيفة</a:t>
                      </a:r>
                      <a:endParaRPr lang="en-US" sz="1200">
                        <a:effectLst/>
                        <a:latin typeface="Times New Roman"/>
                        <a:ea typeface="Times New Roman"/>
                      </a:endParaRPr>
                    </a:p>
                  </a:txBody>
                  <a:tcPr marL="68580" marR="68580" marT="0" marB="0"/>
                </a:tc>
                <a:tc rowSpan="2">
                  <a:txBody>
                    <a:bodyPr/>
                    <a:lstStyle/>
                    <a:p>
                      <a:pPr algn="ctr" rtl="1">
                        <a:lnSpc>
                          <a:spcPct val="150000"/>
                        </a:lnSpc>
                        <a:spcAft>
                          <a:spcPts val="0"/>
                        </a:spcAft>
                      </a:pPr>
                      <a:r>
                        <a:rPr lang="ar-SA" sz="1400">
                          <a:effectLst/>
                        </a:rPr>
                        <a:t>الخيول/ الى حد 7150</a:t>
                      </a:r>
                      <a:endParaRPr lang="en-US" sz="1200">
                        <a:effectLst/>
                        <a:latin typeface="Times New Roman"/>
                        <a:ea typeface="Times New Roman"/>
                      </a:endParaRPr>
                    </a:p>
                  </a:txBody>
                  <a:tcPr marL="68580" marR="68580" marT="0" marB="0"/>
                </a:tc>
              </a:tr>
              <a:tr h="391080">
                <a:tc>
                  <a:txBody>
                    <a:bodyPr/>
                    <a:lstStyle/>
                    <a:p>
                      <a:pPr algn="ctr" rtl="1">
                        <a:lnSpc>
                          <a:spcPct val="150000"/>
                        </a:lnSpc>
                        <a:spcAft>
                          <a:spcPts val="0"/>
                        </a:spcAft>
                      </a:pPr>
                      <a:r>
                        <a:rPr lang="ar-SA" sz="1400">
                          <a:effectLst/>
                        </a:rPr>
                        <a:t>5000-7000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ضعيفة جداً</a:t>
                      </a:r>
                      <a:endParaRPr lang="en-US" sz="1200">
                        <a:effectLst/>
                        <a:latin typeface="Times New Roman"/>
                        <a:ea typeface="Times New Roman"/>
                      </a:endParaRPr>
                    </a:p>
                  </a:txBody>
                  <a:tcPr marL="68580" marR="68580" marT="0" marB="0"/>
                </a:tc>
                <a:tc vMerge="1">
                  <a:txBody>
                    <a:bodyPr/>
                    <a:lstStyle/>
                    <a:p>
                      <a:pPr rtl="1"/>
                      <a:endParaRPr lang="ar-IQ"/>
                    </a:p>
                  </a:txBody>
                  <a:tcPr/>
                </a:tc>
              </a:tr>
              <a:tr h="391080">
                <a:tc rowSpan="2">
                  <a:txBody>
                    <a:bodyPr/>
                    <a:lstStyle/>
                    <a:p>
                      <a:pPr algn="ctr" rtl="1">
                        <a:lnSpc>
                          <a:spcPct val="150000"/>
                        </a:lnSpc>
                        <a:spcAft>
                          <a:spcPts val="0"/>
                        </a:spcAft>
                      </a:pPr>
                      <a:r>
                        <a:rPr lang="ar-SA" sz="1400">
                          <a:effectLst/>
                        </a:rPr>
                        <a:t>اكثر من 7000</a:t>
                      </a:r>
                      <a:endParaRPr lang="en-US" sz="1200">
                        <a:effectLst/>
                        <a:latin typeface="Times New Roman"/>
                        <a:ea typeface="Times New Roman"/>
                      </a:endParaRPr>
                    </a:p>
                  </a:txBody>
                  <a:tcPr marL="68580" marR="68580" marT="0" marB="0"/>
                </a:tc>
                <a:tc rowSpan="2">
                  <a:txBody>
                    <a:bodyPr/>
                    <a:lstStyle/>
                    <a:p>
                      <a:pPr algn="ctr" rtl="1">
                        <a:lnSpc>
                          <a:spcPct val="150000"/>
                        </a:lnSpc>
                        <a:spcAft>
                          <a:spcPts val="0"/>
                        </a:spcAft>
                      </a:pPr>
                      <a:r>
                        <a:rPr lang="ar-SA" sz="1400">
                          <a:effectLst/>
                        </a:rPr>
                        <a:t>غير مقبولة</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SA" sz="1400">
                          <a:effectLst/>
                        </a:rPr>
                        <a:t>الابقار/ الى حد 10000</a:t>
                      </a:r>
                      <a:endParaRPr lang="en-US" sz="1200">
                        <a:effectLst/>
                        <a:latin typeface="Times New Roman"/>
                        <a:ea typeface="Times New Roman"/>
                      </a:endParaRPr>
                    </a:p>
                  </a:txBody>
                  <a:tcPr marL="68580" marR="68580" marT="0" marB="0"/>
                </a:tc>
              </a:tr>
              <a:tr h="391080">
                <a:tc vMerge="1">
                  <a:txBody>
                    <a:bodyPr/>
                    <a:lstStyle/>
                    <a:p>
                      <a:pPr rtl="1"/>
                      <a:endParaRPr lang="ar-IQ"/>
                    </a:p>
                  </a:txBody>
                  <a:tcPr/>
                </a:tc>
                <a:tc vMerge="1">
                  <a:txBody>
                    <a:bodyPr/>
                    <a:lstStyle/>
                    <a:p>
                      <a:pPr rtl="1"/>
                      <a:endParaRPr lang="ar-IQ"/>
                    </a:p>
                  </a:txBody>
                  <a:tcPr/>
                </a:tc>
                <a:tc>
                  <a:txBody>
                    <a:bodyPr/>
                    <a:lstStyle/>
                    <a:p>
                      <a:pPr algn="ctr" rtl="1">
                        <a:lnSpc>
                          <a:spcPct val="150000"/>
                        </a:lnSpc>
                        <a:spcAft>
                          <a:spcPts val="0"/>
                        </a:spcAft>
                      </a:pPr>
                      <a:r>
                        <a:rPr lang="ar-SA" sz="1400" dirty="0">
                          <a:effectLst/>
                        </a:rPr>
                        <a:t>الاغنام/ الى حد 12900</a:t>
                      </a:r>
                      <a:endParaRPr lang="en-US" sz="1200" dirty="0">
                        <a:effectLst/>
                        <a:latin typeface="Times New Roman"/>
                        <a:ea typeface="Times New Roman"/>
                      </a:endParaRPr>
                    </a:p>
                  </a:txBody>
                  <a:tcPr marL="68580" marR="68580" marT="0" marB="0"/>
                </a:tc>
              </a:tr>
            </a:tbl>
          </a:graphicData>
        </a:graphic>
      </p:graphicFrame>
      <p:sp>
        <p:nvSpPr>
          <p:cNvPr id="5" name="Rectangle 4"/>
          <p:cNvSpPr/>
          <p:nvPr/>
        </p:nvSpPr>
        <p:spPr>
          <a:xfrm>
            <a:off x="304800" y="1752600"/>
            <a:ext cx="4572000" cy="646331"/>
          </a:xfrm>
          <a:prstGeom prst="rect">
            <a:avLst/>
          </a:prstGeom>
        </p:spPr>
        <p:txBody>
          <a:bodyPr>
            <a:spAutoFit/>
          </a:bodyPr>
          <a:lstStyle/>
          <a:p>
            <a:pPr algn="ctr" rtl="1"/>
            <a:r>
              <a:rPr lang="ar-SA" b="1" dirty="0"/>
              <a:t>تصنيف المياه حسب الملوحة لشرب الحيوانات حسب المواصفات القياسية البيطرية في الولايات المتحدة </a:t>
            </a:r>
            <a:endParaRPr lang="en-US" dirty="0"/>
          </a:p>
        </p:txBody>
      </p:sp>
    </p:spTree>
    <p:extLst>
      <p:ext uri="{BB962C8B-B14F-4D97-AF65-F5344CB8AC3E}">
        <p14:creationId xmlns:p14="http://schemas.microsoft.com/office/powerpoint/2010/main" val="268534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rtl="1"/>
            <a:r>
              <a:rPr lang="ar-SA" sz="2000" b="1" dirty="0"/>
              <a:t>صلاحية مياه الانهار لاغراض الري:</a:t>
            </a:r>
            <a:r>
              <a:rPr lang="en-US" sz="2000" dirty="0"/>
              <a:t/>
            </a:r>
            <a:br>
              <a:rPr lang="en-US" sz="2000" dirty="0"/>
            </a:br>
            <a:r>
              <a:rPr lang="ar-SA" sz="2000" dirty="0"/>
              <a:t>	اعتمدت المواصفات القياسية للمياه  في اختبار صلاحية المياه لاستخدامها لاغراض الري. </a:t>
            </a:r>
            <a:endParaRPr lang="ar-IQ"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8573388"/>
              </p:ext>
            </p:extLst>
          </p:nvPr>
        </p:nvGraphicFramePr>
        <p:xfrm>
          <a:off x="2057400" y="2209800"/>
          <a:ext cx="4994910" cy="4012510"/>
        </p:xfrm>
        <a:graphic>
          <a:graphicData uri="http://schemas.openxmlformats.org/drawingml/2006/table">
            <a:tbl>
              <a:tblPr rtl="1" firstRow="1" firstCol="1" lastRow="1" lastCol="1" bandRow="1" bandCol="1">
                <a:tableStyleId>{5C22544A-7EE6-4342-B048-85BDC9FD1C3A}</a:tableStyleId>
              </a:tblPr>
              <a:tblGrid>
                <a:gridCol w="2023110"/>
                <a:gridCol w="685800"/>
                <a:gridCol w="1143000"/>
                <a:gridCol w="1143000"/>
              </a:tblGrid>
              <a:tr h="0">
                <a:tc>
                  <a:txBody>
                    <a:bodyPr/>
                    <a:lstStyle/>
                    <a:p>
                      <a:pPr algn="ctr" rtl="1">
                        <a:lnSpc>
                          <a:spcPts val="2000"/>
                        </a:lnSpc>
                        <a:spcAft>
                          <a:spcPts val="0"/>
                        </a:spcAft>
                      </a:pPr>
                      <a:r>
                        <a:rPr lang="ar-SA" sz="1400">
                          <a:effectLst/>
                        </a:rPr>
                        <a:t>المجاميع</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ar-SA" sz="1400">
                          <a:effectLst/>
                        </a:rPr>
                        <a:t>المتغير</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ar-SA" sz="1400">
                          <a:effectLst/>
                        </a:rPr>
                        <a:t>الوحدة</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ar-SA" sz="1400">
                          <a:effectLst/>
                        </a:rPr>
                        <a:t>المدى الاعتيادي</a:t>
                      </a:r>
                      <a:endParaRPr lang="en-US" sz="1200">
                        <a:effectLst/>
                        <a:latin typeface="Times New Roman"/>
                        <a:ea typeface="Times New Roman"/>
                      </a:endParaRPr>
                    </a:p>
                  </a:txBody>
                  <a:tcPr marL="68580" marR="68580" marT="0" marB="0"/>
                </a:tc>
              </a:tr>
              <a:tr h="0">
                <a:tc rowSpan="2">
                  <a:txBody>
                    <a:bodyPr/>
                    <a:lstStyle/>
                    <a:p>
                      <a:pPr algn="ctr" rtl="1">
                        <a:lnSpc>
                          <a:spcPts val="2000"/>
                        </a:lnSpc>
                        <a:spcAft>
                          <a:spcPts val="0"/>
                        </a:spcAft>
                      </a:pPr>
                      <a:r>
                        <a:rPr lang="ar-SA" sz="1400">
                          <a:effectLst/>
                        </a:rPr>
                        <a:t>الملوحة </a:t>
                      </a:r>
                      <a:r>
                        <a:rPr lang="en-US" sz="1400">
                          <a:effectLst/>
                        </a:rPr>
                        <a:t>Salinity</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E.C.</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ds/m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0-3</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TDS</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ppm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0-500</a:t>
                      </a:r>
                      <a:endParaRPr lang="en-US" sz="1200">
                        <a:effectLst/>
                        <a:latin typeface="Times New Roman"/>
                        <a:ea typeface="Times New Roman"/>
                      </a:endParaRPr>
                    </a:p>
                  </a:txBody>
                  <a:tcPr marL="68580" marR="68580" marT="0" marB="0"/>
                </a:tc>
              </a:tr>
              <a:tr h="0">
                <a:tc rowSpan="3">
                  <a:txBody>
                    <a:bodyPr/>
                    <a:lstStyle/>
                    <a:p>
                      <a:pPr algn="ctr" rtl="1">
                        <a:lnSpc>
                          <a:spcPts val="2000"/>
                        </a:lnSpc>
                        <a:spcAft>
                          <a:spcPts val="0"/>
                        </a:spcAft>
                      </a:pPr>
                      <a:r>
                        <a:rPr lang="ar-SA" sz="1400">
                          <a:effectLst/>
                        </a:rPr>
                        <a:t>الايونات الموجبة </a:t>
                      </a:r>
                      <a:r>
                        <a:rPr lang="en-US" sz="1400">
                          <a:effectLst/>
                        </a:rPr>
                        <a:t>Cations</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Mg</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0-20</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Ca</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0-40</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Na</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0-0.01</a:t>
                      </a:r>
                      <a:endParaRPr lang="en-US" sz="1200">
                        <a:effectLst/>
                        <a:latin typeface="Times New Roman"/>
                        <a:ea typeface="Times New Roman"/>
                      </a:endParaRPr>
                    </a:p>
                  </a:txBody>
                  <a:tcPr marL="68580" marR="68580" marT="0" marB="0"/>
                </a:tc>
              </a:tr>
              <a:tr h="0">
                <a:tc rowSpan="4">
                  <a:txBody>
                    <a:bodyPr/>
                    <a:lstStyle/>
                    <a:p>
                      <a:pPr algn="ctr" rtl="1">
                        <a:lnSpc>
                          <a:spcPts val="2000"/>
                        </a:lnSpc>
                        <a:spcAft>
                          <a:spcPts val="0"/>
                        </a:spcAft>
                      </a:pPr>
                      <a:r>
                        <a:rPr lang="ar-SA" sz="1400">
                          <a:effectLst/>
                        </a:rPr>
                        <a:t>الايونات السالبة </a:t>
                      </a:r>
                      <a:r>
                        <a:rPr lang="en-US" sz="1400">
                          <a:effectLst/>
                        </a:rPr>
                        <a:t>anions</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CO</a:t>
                      </a:r>
                      <a:r>
                        <a:rPr lang="en-US" sz="1400" baseline="-25000">
                          <a:effectLst/>
                        </a:rPr>
                        <a:t>3</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0-10</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HCO</a:t>
                      </a:r>
                      <a:r>
                        <a:rPr lang="en-US" sz="1400" baseline="-25000">
                          <a:effectLst/>
                        </a:rPr>
                        <a:t>3</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0-20</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SO</a:t>
                      </a:r>
                      <a:r>
                        <a:rPr lang="en-US" sz="1400" baseline="-25000">
                          <a:effectLst/>
                        </a:rPr>
                        <a:t>4</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0-30</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Cl</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0-2</a:t>
                      </a:r>
                      <a:endParaRPr lang="en-US" sz="1200">
                        <a:effectLst/>
                        <a:latin typeface="Times New Roman"/>
                        <a:ea typeface="Times New Roman"/>
                      </a:endParaRPr>
                    </a:p>
                  </a:txBody>
                  <a:tcPr marL="68580" marR="68580" marT="0" marB="0"/>
                </a:tc>
              </a:tr>
              <a:tr h="0">
                <a:tc rowSpan="4">
                  <a:txBody>
                    <a:bodyPr/>
                    <a:lstStyle/>
                    <a:p>
                      <a:pPr algn="ctr" rtl="1">
                        <a:lnSpc>
                          <a:spcPts val="2000"/>
                        </a:lnSpc>
                        <a:spcAft>
                          <a:spcPts val="0"/>
                        </a:spcAft>
                      </a:pPr>
                      <a:r>
                        <a:rPr lang="ar-SA" sz="1400">
                          <a:effectLst/>
                        </a:rPr>
                        <a:t>المغذيات </a:t>
                      </a:r>
                      <a:r>
                        <a:rPr lang="en-US" sz="1400">
                          <a:effectLst/>
                        </a:rPr>
                        <a:t>Nutrients</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K</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epm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0-2</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PO</a:t>
                      </a:r>
                      <a:r>
                        <a:rPr lang="en-US" sz="1400" baseline="-25000">
                          <a:effectLst/>
                        </a:rPr>
                        <a:t>4</a:t>
                      </a:r>
                      <a:r>
                        <a:rPr lang="en-US" sz="1400">
                          <a:effectLst/>
                        </a:rPr>
                        <a:t>-P</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ppm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0-5</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NH</a:t>
                      </a:r>
                      <a:r>
                        <a:rPr lang="en-US" sz="1400" baseline="-25000">
                          <a:effectLst/>
                        </a:rPr>
                        <a:t>4</a:t>
                      </a:r>
                      <a:r>
                        <a:rPr lang="en-US" sz="1400">
                          <a:effectLst/>
                        </a:rPr>
                        <a:t>-N</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ppm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0-5</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NO</a:t>
                      </a:r>
                      <a:r>
                        <a:rPr lang="en-US" sz="1400" baseline="-25000">
                          <a:effectLst/>
                        </a:rPr>
                        <a:t>3</a:t>
                      </a:r>
                      <a:r>
                        <a:rPr lang="en-US" sz="1400">
                          <a:effectLst/>
                        </a:rPr>
                        <a:t>-N</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ppm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0-10</a:t>
                      </a:r>
                      <a:endParaRPr lang="en-US" sz="1200">
                        <a:effectLst/>
                        <a:latin typeface="Times New Roman"/>
                        <a:ea typeface="Times New Roman"/>
                      </a:endParaRPr>
                    </a:p>
                  </a:txBody>
                  <a:tcPr marL="68580" marR="68580" marT="0" marB="0"/>
                </a:tc>
              </a:tr>
              <a:tr h="0">
                <a:tc rowSpan="3">
                  <a:txBody>
                    <a:bodyPr/>
                    <a:lstStyle/>
                    <a:p>
                      <a:pPr algn="ctr" rtl="1">
                        <a:lnSpc>
                          <a:spcPts val="2000"/>
                        </a:lnSpc>
                        <a:spcAft>
                          <a:spcPts val="0"/>
                        </a:spcAft>
                      </a:pPr>
                      <a:r>
                        <a:rPr lang="ar-SA" sz="1400">
                          <a:effectLst/>
                        </a:rPr>
                        <a:t>المؤثرات الاخرى </a:t>
                      </a:r>
                      <a:r>
                        <a:rPr lang="en-US" sz="1400">
                          <a:effectLst/>
                        </a:rPr>
                        <a:t>Miscellaneous</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B</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ppm</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0-2</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PH</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1-14</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a:effectLst/>
                        </a:rPr>
                        <a:t>6.0-8.5</a:t>
                      </a:r>
                      <a:endParaRPr lang="en-US" sz="1200">
                        <a:effectLst/>
                        <a:latin typeface="Times New Roman"/>
                        <a:ea typeface="Times New Roman"/>
                      </a:endParaRPr>
                    </a:p>
                  </a:txBody>
                  <a:tcPr marL="68580" marR="68580" marT="0" marB="0"/>
                </a:tc>
              </a:tr>
              <a:tr h="0">
                <a:tc vMerge="1">
                  <a:txBody>
                    <a:bodyPr/>
                    <a:lstStyle/>
                    <a:p>
                      <a:pPr rtl="1"/>
                      <a:endParaRPr lang="ar-IQ"/>
                    </a:p>
                  </a:txBody>
                  <a:tcPr/>
                </a:tc>
                <a:tc>
                  <a:txBody>
                    <a:bodyPr/>
                    <a:lstStyle/>
                    <a:p>
                      <a:pPr algn="ctr" rtl="1">
                        <a:lnSpc>
                          <a:spcPts val="2000"/>
                        </a:lnSpc>
                        <a:spcAft>
                          <a:spcPts val="0"/>
                        </a:spcAft>
                      </a:pPr>
                      <a:r>
                        <a:rPr lang="en-US" sz="1400">
                          <a:effectLst/>
                        </a:rPr>
                        <a:t>SAR</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ar-IQ" sz="1400">
                          <a:effectLst/>
                        </a:rPr>
                        <a:t>-</a:t>
                      </a:r>
                      <a:endParaRPr lang="en-US" sz="1200">
                        <a:effectLst/>
                        <a:latin typeface="Times New Roman"/>
                        <a:ea typeface="Times New Roman"/>
                      </a:endParaRPr>
                    </a:p>
                  </a:txBody>
                  <a:tcPr marL="68580" marR="68580" marT="0" marB="0"/>
                </a:tc>
                <a:tc>
                  <a:txBody>
                    <a:bodyPr/>
                    <a:lstStyle/>
                    <a:p>
                      <a:pPr algn="ctr" rtl="1">
                        <a:lnSpc>
                          <a:spcPts val="2000"/>
                        </a:lnSpc>
                        <a:spcAft>
                          <a:spcPts val="0"/>
                        </a:spcAft>
                      </a:pPr>
                      <a:r>
                        <a:rPr lang="en-US" sz="1400" dirty="0">
                          <a:effectLst/>
                        </a:rPr>
                        <a:t>0-15</a:t>
                      </a:r>
                      <a:endParaRPr lang="en-US" sz="1200" dirty="0">
                        <a:effectLst/>
                        <a:latin typeface="Times New Roman"/>
                        <a:ea typeface="Times New Roman"/>
                      </a:endParaRPr>
                    </a:p>
                  </a:txBody>
                  <a:tcPr marL="68580" marR="68580" marT="0" marB="0"/>
                </a:tc>
              </a:tr>
            </a:tbl>
          </a:graphicData>
        </a:graphic>
      </p:graphicFrame>
      <p:sp>
        <p:nvSpPr>
          <p:cNvPr id="5" name="Rectangle 4"/>
          <p:cNvSpPr/>
          <p:nvPr/>
        </p:nvSpPr>
        <p:spPr>
          <a:xfrm>
            <a:off x="2590800" y="1676400"/>
            <a:ext cx="3886199" cy="461665"/>
          </a:xfrm>
          <a:prstGeom prst="rect">
            <a:avLst/>
          </a:prstGeom>
        </p:spPr>
        <p:txBody>
          <a:bodyPr wrap="square">
            <a:spAutoFit/>
          </a:bodyPr>
          <a:lstStyle/>
          <a:p>
            <a:pPr algn="ctr"/>
            <a:r>
              <a:rPr lang="ar-SA" sz="2400" b="1" dirty="0"/>
              <a:t>المواصفات القياسية لمياه الر</a:t>
            </a:r>
            <a:r>
              <a:rPr lang="ar-IQ" sz="2400" b="1" dirty="0"/>
              <a:t>ي </a:t>
            </a:r>
            <a:endParaRPr lang="ar-IQ" sz="2400" dirty="0"/>
          </a:p>
        </p:txBody>
      </p:sp>
    </p:spTree>
    <p:extLst>
      <p:ext uri="{BB962C8B-B14F-4D97-AF65-F5344CB8AC3E}">
        <p14:creationId xmlns:p14="http://schemas.microsoft.com/office/powerpoint/2010/main" val="370162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b="1" dirty="0"/>
              <a:t>الايونات الثانوية:</a:t>
            </a:r>
            <a:endParaRPr lang="en-US" dirty="0"/>
          </a:p>
          <a:p>
            <a:pPr marL="0" indent="0" algn="just" rtl="1">
              <a:buNone/>
            </a:pPr>
            <a:r>
              <a:rPr lang="ar-IQ" b="1" dirty="0"/>
              <a:t>1- ايون النترات </a:t>
            </a:r>
            <a:r>
              <a:rPr lang="en-US" b="1" dirty="0"/>
              <a:t>NO</a:t>
            </a:r>
            <a:r>
              <a:rPr lang="en-US" b="1" baseline="-25000" dirty="0"/>
              <a:t>3</a:t>
            </a:r>
            <a:r>
              <a:rPr lang="en-US" b="1" baseline="30000" dirty="0"/>
              <a:t>1-</a:t>
            </a:r>
            <a:r>
              <a:rPr lang="ar-IQ" b="1" dirty="0"/>
              <a:t>:</a:t>
            </a:r>
            <a:endParaRPr lang="en-US" dirty="0"/>
          </a:p>
          <a:p>
            <a:pPr marL="0" indent="0" algn="just" rtl="1">
              <a:buNone/>
            </a:pPr>
            <a:r>
              <a:rPr lang="ar-IQ" dirty="0"/>
              <a:t>تعد النترات احد اشكال دورة النتروجين في الطبيعة حيث يعد النتروجين عنصراً مهماً في الدورة البايوجيوكيميائية ويوجد في المواد العضوية في التربة والفضلات الصناعية، وغاز </a:t>
            </a:r>
            <a:r>
              <a:rPr lang="en-US" dirty="0"/>
              <a:t>NO</a:t>
            </a:r>
            <a:r>
              <a:rPr lang="en-US" baseline="-25000" dirty="0"/>
              <a:t>2</a:t>
            </a:r>
            <a:r>
              <a:rPr lang="ar-IQ" dirty="0"/>
              <a:t> في الجو والناتج من عوادم السيارات والاسمدة الكيمياوية اذ ان الاخيرة تمثل المصدر الرئيس لهذا الايون </a:t>
            </a:r>
            <a:r>
              <a:rPr lang="en-US" dirty="0"/>
              <a:t>.</a:t>
            </a:r>
            <a:r>
              <a:rPr lang="ar-IQ" dirty="0"/>
              <a:t>ان معدل النترات في مياه الشرب (50)ج.م.م. وبزيادة تركيزها عن هذا الحد تسبب مشاكل صحية للانسان </a:t>
            </a:r>
            <a:r>
              <a:rPr lang="en-US" dirty="0"/>
              <a:t>.</a:t>
            </a:r>
          </a:p>
          <a:p>
            <a:pPr marL="0" indent="0" algn="just" rtl="1">
              <a:buNone/>
            </a:pPr>
            <a:r>
              <a:rPr lang="ar-IQ" dirty="0"/>
              <a:t> </a:t>
            </a:r>
            <a:endParaRPr lang="en-US" dirty="0"/>
          </a:p>
        </p:txBody>
      </p:sp>
    </p:spTree>
    <p:extLst>
      <p:ext uri="{BB962C8B-B14F-4D97-AF65-F5344CB8AC3E}">
        <p14:creationId xmlns:p14="http://schemas.microsoft.com/office/powerpoint/2010/main" val="131899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ايون الفوسفات</a:t>
            </a:r>
            <a:endParaRPr lang="ar-IQ" dirty="0"/>
          </a:p>
        </p:txBody>
      </p:sp>
      <p:sp>
        <p:nvSpPr>
          <p:cNvPr id="3" name="Content Placeholder 2"/>
          <p:cNvSpPr>
            <a:spLocks noGrp="1"/>
          </p:cNvSpPr>
          <p:nvPr>
            <p:ph idx="1"/>
          </p:nvPr>
        </p:nvSpPr>
        <p:spPr/>
        <p:txBody>
          <a:bodyPr>
            <a:normAutofit fontScale="92500" lnSpcReduction="20000"/>
          </a:bodyPr>
          <a:lstStyle/>
          <a:p>
            <a:pPr marL="0" indent="0" algn="just" rtl="1">
              <a:buNone/>
            </a:pPr>
            <a:r>
              <a:rPr lang="ar-IQ" b="1" dirty="0">
                <a:cs typeface="+mj-cs"/>
              </a:rPr>
              <a:t>2- ايون الفوسفات </a:t>
            </a:r>
            <a:r>
              <a:rPr lang="en-US" b="1" dirty="0">
                <a:cs typeface="+mj-cs"/>
              </a:rPr>
              <a:t>PO</a:t>
            </a:r>
            <a:r>
              <a:rPr lang="en-US" b="1" baseline="-25000" dirty="0">
                <a:cs typeface="+mj-cs"/>
              </a:rPr>
              <a:t>4</a:t>
            </a:r>
            <a:r>
              <a:rPr lang="en-US" b="1" baseline="30000" dirty="0">
                <a:cs typeface="+mj-cs"/>
              </a:rPr>
              <a:t>3-</a:t>
            </a:r>
            <a:r>
              <a:rPr lang="ar-IQ" b="1" dirty="0">
                <a:cs typeface="+mj-cs"/>
              </a:rPr>
              <a:t>:</a:t>
            </a:r>
            <a:endParaRPr lang="en-US" dirty="0">
              <a:cs typeface="+mj-cs"/>
            </a:endParaRPr>
          </a:p>
          <a:p>
            <a:pPr marL="0" indent="0" algn="just">
              <a:buNone/>
            </a:pPr>
            <a:r>
              <a:rPr lang="ar-IQ" dirty="0">
                <a:cs typeface="+mj-cs"/>
              </a:rPr>
              <a:t>يوجد الفوسفات في القشرة الارضية بشكل فسفور بنسبة </a:t>
            </a:r>
            <a:r>
              <a:rPr lang="en-US" dirty="0">
                <a:cs typeface="+mj-cs"/>
              </a:rPr>
              <a:t>0.12</a:t>
            </a:r>
            <a:r>
              <a:rPr lang="ar-IQ" dirty="0">
                <a:cs typeface="+mj-cs"/>
              </a:rPr>
              <a:t>% وزناً والجزء </a:t>
            </a:r>
            <a:r>
              <a:rPr lang="ar-IQ" dirty="0" smtClean="0">
                <a:cs typeface="+mj-cs"/>
              </a:rPr>
              <a:t> الاعظم </a:t>
            </a:r>
            <a:r>
              <a:rPr lang="ar-IQ" dirty="0">
                <a:cs typeface="+mj-cs"/>
              </a:rPr>
              <a:t>منه يدخل في تركيب مجموعة معادن الاباتايت، تحتوي صخور </a:t>
            </a:r>
            <a:r>
              <a:rPr lang="ar-IQ" dirty="0" smtClean="0">
                <a:cs typeface="+mj-cs"/>
              </a:rPr>
              <a:t>الحجر الرملي </a:t>
            </a:r>
            <a:r>
              <a:rPr lang="ar-IQ" dirty="0">
                <a:cs typeface="+mj-cs"/>
              </a:rPr>
              <a:t>والكاربونات والسجيل على (170، 400، 700)ج.م.م. على التوالي  </a:t>
            </a:r>
            <a:r>
              <a:rPr lang="en-US" dirty="0">
                <a:cs typeface="+mj-cs"/>
              </a:rPr>
              <a:t>.</a:t>
            </a:r>
            <a:r>
              <a:rPr lang="ar-IQ" dirty="0">
                <a:cs typeface="+mj-cs"/>
              </a:rPr>
              <a:t>عدا الفسفور ذو ذوبانية قليلة في معظم مركباته اللاعضوية، ويكون عنصراً غذائياً مهماً للكائنات الحية. يوجد الفسفور بشكله الذائب والعالق في الماء على شكل </a:t>
            </a:r>
            <a:r>
              <a:rPr lang="en-US" dirty="0">
                <a:cs typeface="+mj-cs"/>
              </a:rPr>
              <a:t>(Poly phosphate, organic phosphate, orthophosphate)</a:t>
            </a:r>
            <a:r>
              <a:rPr lang="ar-IQ" dirty="0">
                <a:cs typeface="+mj-cs"/>
              </a:rPr>
              <a:t> ينتج الاول بالدرجة الاولى من طرح فضلات المصانع والاسمدة ومياه الري التي وصلت الى المياه السطحية ومياه الامطار. في حين ينتج الـ </a:t>
            </a:r>
            <a:r>
              <a:rPr lang="en-US" dirty="0">
                <a:cs typeface="+mj-cs"/>
              </a:rPr>
              <a:t>poly phosphate</a:t>
            </a:r>
            <a:r>
              <a:rPr lang="ar-IQ" dirty="0">
                <a:cs typeface="+mj-cs"/>
              </a:rPr>
              <a:t> من فضلات مساحيق </a:t>
            </a:r>
          </a:p>
          <a:p>
            <a:endParaRPr lang="ar-IQ" dirty="0">
              <a:cs typeface="+mj-cs"/>
            </a:endParaRPr>
          </a:p>
        </p:txBody>
      </p:sp>
    </p:spTree>
    <p:extLst>
      <p:ext uri="{BB962C8B-B14F-4D97-AF65-F5344CB8AC3E}">
        <p14:creationId xmlns:p14="http://schemas.microsoft.com/office/powerpoint/2010/main" val="304672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العسرة الكلية</a:t>
            </a:r>
            <a:endParaRPr lang="ar-IQ" dirty="0"/>
          </a:p>
        </p:txBody>
      </p:sp>
      <p:sp>
        <p:nvSpPr>
          <p:cNvPr id="3" name="Content Placeholder 2"/>
          <p:cNvSpPr>
            <a:spLocks noGrp="1"/>
          </p:cNvSpPr>
          <p:nvPr>
            <p:ph idx="1"/>
          </p:nvPr>
        </p:nvSpPr>
        <p:spPr/>
        <p:txBody>
          <a:bodyPr>
            <a:normAutofit fontScale="70000" lnSpcReduction="20000"/>
          </a:bodyPr>
          <a:lstStyle/>
          <a:p>
            <a:pPr marL="0" indent="0" algn="just" rtl="1">
              <a:buNone/>
            </a:pPr>
            <a:r>
              <a:rPr lang="ar-IQ" b="1" dirty="0">
                <a:cs typeface="+mj-cs"/>
              </a:rPr>
              <a:t>العسرة الكلية </a:t>
            </a:r>
            <a:r>
              <a:rPr lang="en-US" b="1" dirty="0">
                <a:cs typeface="+mj-cs"/>
              </a:rPr>
              <a:t>(TH)</a:t>
            </a:r>
            <a:r>
              <a:rPr lang="ar-IQ" b="1" dirty="0">
                <a:cs typeface="+mj-cs"/>
              </a:rPr>
              <a:t>:</a:t>
            </a:r>
            <a:endParaRPr lang="en-US" dirty="0">
              <a:cs typeface="+mj-cs"/>
            </a:endParaRPr>
          </a:p>
          <a:p>
            <a:pPr marL="0" indent="0" algn="just" rtl="1">
              <a:buNone/>
            </a:pPr>
            <a:r>
              <a:rPr lang="ar-IQ" dirty="0">
                <a:cs typeface="+mj-cs"/>
              </a:rPr>
              <a:t>	تعرف العسرة الكلية انها الخاصية التي تبطل عمل الصابون في المياه وتعمل على تكوين التكلس في جدران الانابيب والاوعية المستخدمة في التسخين، وذلك لاحتواء المياه على تراكيز عالية من الكالسيوم والمغنيسيوم  تحسب العسرة الكلية من تراكيز ايونات الكالسيوم والمغنيسيوم وبوحدات الجزء بالمليون </a:t>
            </a:r>
            <a:r>
              <a:rPr lang="en-US" dirty="0">
                <a:cs typeface="+mj-cs"/>
              </a:rPr>
              <a:t>(ppm)</a:t>
            </a:r>
            <a:r>
              <a:rPr lang="ar-IQ" dirty="0">
                <a:cs typeface="+mj-cs"/>
              </a:rPr>
              <a:t> وحسب المعادلة الاتية :</a:t>
            </a:r>
            <a:endParaRPr lang="en-US" dirty="0">
              <a:cs typeface="+mj-cs"/>
            </a:endParaRPr>
          </a:p>
          <a:p>
            <a:pPr marL="0" indent="0" algn="just" rtl="1">
              <a:buNone/>
            </a:pPr>
            <a:r>
              <a:rPr lang="en-US" dirty="0">
                <a:cs typeface="+mj-cs"/>
              </a:rPr>
              <a:t>		TH= 2.497 </a:t>
            </a:r>
            <a:r>
              <a:rPr lang="en-US" dirty="0" err="1">
                <a:cs typeface="+mj-cs"/>
              </a:rPr>
              <a:t>Ca</a:t>
            </a:r>
            <a:r>
              <a:rPr lang="en-US" dirty="0">
                <a:cs typeface="+mj-cs"/>
              </a:rPr>
              <a:t> + 4.115 Mg</a:t>
            </a:r>
          </a:p>
          <a:p>
            <a:pPr marL="0" indent="0" algn="just">
              <a:buNone/>
            </a:pPr>
            <a:r>
              <a:rPr lang="ar-IQ" dirty="0">
                <a:cs typeface="+mj-cs"/>
              </a:rPr>
              <a:t>	الدرجة المقبولة لعسرة المياه قد تختلف من مجتمع لاخر اعتماداً على الظروف المحلية على ان تكون نسبة ايون الكالسيوم ما بين (300-100)ج.م.م. وايون المغنيسيوم اقل من ذلك. واعتماداً على تداخل العوامل الاخرى مثل الدالة الهيدروجينية، كما ان المياه ذات العسرة الاعلى من (200)ج.م.م. تسبب زيادة في استهلاك الصابون ومن ثم صعوبة في عمل الرغوة، كما ان المياه العذبة ذات العسرة الاقل من (100)ج.م.م. من المحتمل ان تؤدي الى تأكل انابيب المياه. لا توجد قيمة محددة للعسرة الكلية في المياه يمكن من خلالها قياس التاثيرات الصحية الناجمة عن زيادة قيمة العسرة .لكن منظمة الصحة العالمية في عام (</a:t>
            </a:r>
            <a:r>
              <a:rPr lang="en-US" dirty="0">
                <a:cs typeface="+mj-cs"/>
              </a:rPr>
              <a:t>2006</a:t>
            </a:r>
            <a:r>
              <a:rPr lang="ar-IQ" dirty="0">
                <a:cs typeface="+mj-cs"/>
              </a:rPr>
              <a:t>) اقترحت حداً اعلى للعسرة في المياه وهو (500)ج.م.م.</a:t>
            </a:r>
            <a:endParaRPr lang="ar-IQ" dirty="0">
              <a:cs typeface="+mj-cs"/>
            </a:endParaRPr>
          </a:p>
        </p:txBody>
      </p:sp>
    </p:spTree>
    <p:extLst>
      <p:ext uri="{BB962C8B-B14F-4D97-AF65-F5344CB8AC3E}">
        <p14:creationId xmlns:p14="http://schemas.microsoft.com/office/powerpoint/2010/main" val="318502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نسبة امتزاز الصوديوم</a:t>
            </a:r>
            <a:endParaRPr lang="ar-IQ" dirty="0"/>
          </a:p>
        </p:txBody>
      </p:sp>
      <p:sp>
        <p:nvSpPr>
          <p:cNvPr id="3" name="Content Placeholder 2"/>
          <p:cNvSpPr>
            <a:spLocks noGrp="1"/>
          </p:cNvSpPr>
          <p:nvPr>
            <p:ph idx="1"/>
          </p:nvPr>
        </p:nvSpPr>
        <p:spPr/>
        <p:txBody>
          <a:bodyPr>
            <a:normAutofit fontScale="70000" lnSpcReduction="20000"/>
          </a:bodyPr>
          <a:lstStyle/>
          <a:p>
            <a:pPr marL="0" indent="0" algn="just" rtl="1">
              <a:buNone/>
            </a:pPr>
            <a:r>
              <a:rPr lang="ar-SA" b="1" dirty="0">
                <a:cs typeface="+mj-cs"/>
              </a:rPr>
              <a:t>نسبة امتزاز الصوديوم </a:t>
            </a:r>
            <a:r>
              <a:rPr lang="en-US" b="1" dirty="0">
                <a:cs typeface="+mj-cs"/>
              </a:rPr>
              <a:t>(SAR)</a:t>
            </a:r>
            <a:r>
              <a:rPr lang="ar-SA" b="1" dirty="0">
                <a:cs typeface="+mj-cs"/>
              </a:rPr>
              <a:t>:</a:t>
            </a:r>
            <a:endParaRPr lang="en-US" dirty="0">
              <a:cs typeface="+mj-cs"/>
            </a:endParaRPr>
          </a:p>
          <a:p>
            <a:pPr marL="0" indent="0" algn="just" rtl="1">
              <a:buNone/>
            </a:pPr>
            <a:r>
              <a:rPr lang="ar-SA" dirty="0">
                <a:cs typeface="+mj-cs"/>
              </a:rPr>
              <a:t>	يتم حساب نسبة امتزاز الصوديوم </a:t>
            </a:r>
            <a:r>
              <a:rPr lang="en-US" dirty="0">
                <a:cs typeface="+mj-cs"/>
              </a:rPr>
              <a:t>(Sodium </a:t>
            </a:r>
            <a:r>
              <a:rPr lang="en-US" dirty="0" err="1">
                <a:cs typeface="+mj-cs"/>
              </a:rPr>
              <a:t>Adsorbtion</a:t>
            </a:r>
            <a:r>
              <a:rPr lang="en-US" dirty="0">
                <a:cs typeface="+mj-cs"/>
              </a:rPr>
              <a:t> Ratio)</a:t>
            </a:r>
            <a:r>
              <a:rPr lang="ar-SA" dirty="0">
                <a:cs typeface="+mj-cs"/>
              </a:rPr>
              <a:t> حسب المعادلة</a:t>
            </a:r>
            <a:r>
              <a:rPr lang="ar-IQ" dirty="0">
                <a:cs typeface="+mj-cs"/>
              </a:rPr>
              <a:t> الاتية :</a:t>
            </a:r>
            <a:endParaRPr lang="en-US" dirty="0">
              <a:cs typeface="+mj-cs"/>
            </a:endParaRPr>
          </a:p>
          <a:p>
            <a:pPr marL="0" indent="0" algn="just" rtl="1">
              <a:buNone/>
            </a:pPr>
            <a:r>
              <a:rPr lang="en-US" dirty="0">
                <a:cs typeface="+mj-cs"/>
              </a:rPr>
              <a:t>	 </a:t>
            </a:r>
          </a:p>
          <a:p>
            <a:pPr marL="0" indent="0" algn="just" rtl="1">
              <a:buNone/>
            </a:pPr>
            <a:r>
              <a:rPr lang="en-US" dirty="0">
                <a:cs typeface="+mj-cs"/>
              </a:rPr>
              <a:t>		SAR			Water Class</a:t>
            </a:r>
          </a:p>
          <a:p>
            <a:pPr marL="0" indent="0" algn="just" rtl="1">
              <a:buNone/>
            </a:pPr>
            <a:r>
              <a:rPr lang="en-US" dirty="0">
                <a:cs typeface="+mj-cs"/>
              </a:rPr>
              <a:t>		&lt;10			Excellent</a:t>
            </a:r>
          </a:p>
          <a:p>
            <a:pPr marL="0" indent="0" algn="just" rtl="1">
              <a:buNone/>
            </a:pPr>
            <a:r>
              <a:rPr lang="en-US" dirty="0">
                <a:cs typeface="+mj-cs"/>
              </a:rPr>
              <a:t>		10-18			Good</a:t>
            </a:r>
          </a:p>
          <a:p>
            <a:pPr marL="0" indent="0" algn="just" rtl="1">
              <a:buNone/>
            </a:pPr>
            <a:r>
              <a:rPr lang="en-US" dirty="0">
                <a:cs typeface="+mj-cs"/>
              </a:rPr>
              <a:t>		18-26			Fair</a:t>
            </a:r>
          </a:p>
          <a:p>
            <a:pPr marL="0" indent="0" algn="just" rtl="1">
              <a:buNone/>
            </a:pPr>
            <a:r>
              <a:rPr lang="en-US" dirty="0">
                <a:cs typeface="+mj-cs"/>
              </a:rPr>
              <a:t>		&gt;26			poor</a:t>
            </a:r>
          </a:p>
          <a:p>
            <a:pPr marL="0" indent="0" algn="just" rtl="1">
              <a:buNone/>
            </a:pPr>
            <a:r>
              <a:rPr lang="ar-SA" dirty="0">
                <a:cs typeface="+mj-cs"/>
              </a:rPr>
              <a:t>	من تراكيز ايونات المغنيسيوم والكالسيوم والصوديوم وبوحدات (الملي مكافئ</a:t>
            </a:r>
            <a:r>
              <a:rPr lang="ar-IQ" dirty="0">
                <a:cs typeface="+mj-cs"/>
              </a:rPr>
              <a:t>/ </a:t>
            </a:r>
            <a:r>
              <a:rPr lang="ar-SA" dirty="0">
                <a:cs typeface="+mj-cs"/>
              </a:rPr>
              <a:t>لتر </a:t>
            </a:r>
            <a:r>
              <a:rPr lang="en-US" dirty="0">
                <a:cs typeface="+mj-cs"/>
              </a:rPr>
              <a:t>(</a:t>
            </a:r>
            <a:r>
              <a:rPr lang="en-US" dirty="0" err="1">
                <a:cs typeface="+mj-cs"/>
              </a:rPr>
              <a:t>epm</a:t>
            </a:r>
            <a:r>
              <a:rPr lang="en-US" dirty="0">
                <a:cs typeface="+mj-cs"/>
              </a:rPr>
              <a:t>)</a:t>
            </a:r>
            <a:r>
              <a:rPr lang="ar-SA" dirty="0">
                <a:cs typeface="+mj-cs"/>
              </a:rPr>
              <a:t>)، </a:t>
            </a:r>
            <a:r>
              <a:rPr lang="ar-IQ" dirty="0">
                <a:cs typeface="+mj-cs"/>
              </a:rPr>
              <a:t>و</a:t>
            </a:r>
            <a:r>
              <a:rPr lang="ar-SA" dirty="0">
                <a:cs typeface="+mj-cs"/>
              </a:rPr>
              <a:t>ذلك لمعرفة مدى صلاحية مياه انهار مدينة البصرة لاغراض السقي.</a:t>
            </a:r>
            <a:endParaRPr lang="en-US" dirty="0">
              <a:cs typeface="+mj-cs"/>
            </a:endParaRPr>
          </a:p>
          <a:p>
            <a:pPr marL="0" indent="0" algn="just" rtl="1">
              <a:buNone/>
            </a:pPr>
            <a:r>
              <a:rPr lang="ar-SA" dirty="0">
                <a:cs typeface="+mj-cs"/>
              </a:rPr>
              <a:t>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5306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lgn="just" rtl="1">
              <a:buNone/>
            </a:pPr>
            <a:r>
              <a:rPr lang="ar-SA" b="1" dirty="0"/>
              <a:t>الصيغ الهيدروكيميائية:</a:t>
            </a:r>
            <a:endParaRPr lang="en-US" dirty="0"/>
          </a:p>
          <a:p>
            <a:pPr marL="0" indent="0" algn="just" rtl="1">
              <a:buNone/>
            </a:pPr>
            <a:r>
              <a:rPr lang="ar-IQ" dirty="0"/>
              <a:t>بعدالحصول على النتائج (تركيز الايونات الرئيسة) بوحدات (</a:t>
            </a:r>
            <a:r>
              <a:rPr lang="en-US" dirty="0"/>
              <a:t>ppm</a:t>
            </a:r>
            <a:r>
              <a:rPr lang="ar-IQ" dirty="0"/>
              <a:t>) يتم حساب تركيز الايونات بوحدات (</a:t>
            </a:r>
            <a:r>
              <a:rPr lang="en-US" dirty="0" err="1"/>
              <a:t>epm</a:t>
            </a:r>
            <a:r>
              <a:rPr lang="ar-IQ" dirty="0"/>
              <a:t>) و من ثم بوحدات (</a:t>
            </a:r>
            <a:r>
              <a:rPr lang="en-US" dirty="0" err="1"/>
              <a:t>epm</a:t>
            </a:r>
            <a:r>
              <a:rPr lang="en-US" dirty="0"/>
              <a:t> %</a:t>
            </a:r>
            <a:r>
              <a:rPr lang="ar-IQ" dirty="0"/>
              <a:t>) لغرض اجراء الحسابات اللاحقة، لحساب تركيز الايونات بوحدات (</a:t>
            </a:r>
            <a:r>
              <a:rPr lang="en-US" dirty="0" err="1"/>
              <a:t>epm</a:t>
            </a:r>
            <a:r>
              <a:rPr lang="ar-IQ" dirty="0"/>
              <a:t>) نطبق المعادلة التالية:</a:t>
            </a:r>
            <a:endParaRPr lang="en-US" dirty="0"/>
          </a:p>
          <a:p>
            <a:pPr marL="0" indent="0" algn="just" rtl="1">
              <a:buNone/>
            </a:pPr>
            <a:r>
              <a:rPr lang="en-US" dirty="0" err="1"/>
              <a:t>epm</a:t>
            </a:r>
            <a:r>
              <a:rPr lang="ar-IQ" dirty="0"/>
              <a:t> = </a:t>
            </a:r>
            <a:r>
              <a:rPr lang="en-US" dirty="0"/>
              <a:t>ppm</a:t>
            </a:r>
            <a:r>
              <a:rPr lang="ar-IQ" dirty="0"/>
              <a:t>/ الوزن المكافئ             </a:t>
            </a:r>
            <a:r>
              <a:rPr lang="ar-IQ" dirty="0" smtClean="0"/>
              <a:t>     </a:t>
            </a:r>
            <a:r>
              <a:rPr lang="ar-IQ" dirty="0"/>
              <a:t>الوزن المكافئ = الوزن الجزيئي/ التكافؤ</a:t>
            </a:r>
            <a:endParaRPr lang="en-US" dirty="0"/>
          </a:p>
          <a:p>
            <a:pPr marL="0" indent="0" algn="just">
              <a:buNone/>
            </a:pP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379713"/>
            <a:ext cx="1676400" cy="34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200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الاوزان المكافئة للايونات الرئيسية</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098665"/>
              </p:ext>
            </p:extLst>
          </p:nvPr>
        </p:nvGraphicFramePr>
        <p:xfrm>
          <a:off x="1295400" y="1981201"/>
          <a:ext cx="6668136" cy="3886200"/>
        </p:xfrm>
        <a:graphic>
          <a:graphicData uri="http://schemas.openxmlformats.org/drawingml/2006/table">
            <a:tbl>
              <a:tblPr rtl="1" firstRow="1" firstCol="1" lastRow="1" lastCol="1" bandRow="1" bandCol="1">
                <a:tableStyleId>{5C22544A-7EE6-4342-B048-85BDC9FD1C3A}</a:tableStyleId>
              </a:tblPr>
              <a:tblGrid>
                <a:gridCol w="2222190"/>
                <a:gridCol w="2222973"/>
                <a:gridCol w="2222973"/>
              </a:tblGrid>
              <a:tr h="431800">
                <a:tc>
                  <a:txBody>
                    <a:bodyPr/>
                    <a:lstStyle/>
                    <a:p>
                      <a:pPr algn="ctr" rtl="1">
                        <a:lnSpc>
                          <a:spcPct val="150000"/>
                        </a:lnSpc>
                        <a:spcAft>
                          <a:spcPts val="0"/>
                        </a:spcAft>
                      </a:pPr>
                      <a:r>
                        <a:rPr lang="en-US" sz="1400" dirty="0">
                          <a:effectLst/>
                        </a:rPr>
                        <a:t>Equivalent Weight</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400" dirty="0">
                          <a:effectLst/>
                        </a:rPr>
                        <a:t>Ions</a:t>
                      </a:r>
                      <a:endParaRPr lang="en-US" sz="1200" dirty="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No.</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23.00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Sodium (Na</a:t>
                      </a:r>
                      <a:r>
                        <a:rPr lang="en-US" sz="1400" baseline="30000">
                          <a:effectLst/>
                        </a:rPr>
                        <a:t>1+</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1</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39.10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Potassium (K</a:t>
                      </a:r>
                      <a:r>
                        <a:rPr lang="en-US" sz="1400" baseline="30000">
                          <a:effectLst/>
                        </a:rPr>
                        <a:t>1+</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2</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20.04</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Calcium (Ca</a:t>
                      </a:r>
                      <a:r>
                        <a:rPr lang="en-US" sz="1400" baseline="30000">
                          <a:effectLst/>
                        </a:rPr>
                        <a:t>2+</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3</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12.16</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Magnesium (Mg</a:t>
                      </a:r>
                      <a:r>
                        <a:rPr lang="en-US" sz="1400" baseline="30000">
                          <a:effectLst/>
                        </a:rPr>
                        <a:t>2+</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4</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30.00</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Carbonate (CO3</a:t>
                      </a:r>
                      <a:r>
                        <a:rPr lang="en-US" sz="1400" baseline="30000">
                          <a:effectLst/>
                        </a:rPr>
                        <a:t>2-</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5</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61.01</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Bicarbonate (HCO3</a:t>
                      </a:r>
                      <a:r>
                        <a:rPr lang="en-US" sz="1400" baseline="30000">
                          <a:effectLst/>
                        </a:rPr>
                        <a:t>1-</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6</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48.03</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Sulfate (SO4</a:t>
                      </a:r>
                      <a:r>
                        <a:rPr lang="en-US" sz="1400" baseline="30000">
                          <a:effectLst/>
                        </a:rPr>
                        <a:t>2-</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a:effectLst/>
                        </a:rPr>
                        <a:t>7</a:t>
                      </a:r>
                      <a:endParaRPr lang="en-US" sz="1200">
                        <a:effectLst/>
                        <a:latin typeface="Times New Roman"/>
                        <a:ea typeface="Times New Roman"/>
                      </a:endParaRPr>
                    </a:p>
                  </a:txBody>
                  <a:tcPr marL="68580" marR="68580" marT="0" marB="0"/>
                </a:tc>
              </a:tr>
              <a:tr h="431800">
                <a:tc>
                  <a:txBody>
                    <a:bodyPr/>
                    <a:lstStyle/>
                    <a:p>
                      <a:pPr algn="ctr" rtl="1">
                        <a:lnSpc>
                          <a:spcPct val="150000"/>
                        </a:lnSpc>
                        <a:spcAft>
                          <a:spcPts val="0"/>
                        </a:spcAft>
                      </a:pPr>
                      <a:r>
                        <a:rPr lang="ar-IQ" sz="1400">
                          <a:effectLst/>
                        </a:rPr>
                        <a:t>35.46</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en-US" sz="1400">
                          <a:effectLst/>
                        </a:rPr>
                        <a:t>Chloride (Cl</a:t>
                      </a:r>
                      <a:r>
                        <a:rPr lang="en-US" sz="1400" baseline="30000">
                          <a:effectLst/>
                        </a:rPr>
                        <a:t>1-</a:t>
                      </a:r>
                      <a:r>
                        <a:rPr lang="en-US" sz="1400">
                          <a:effectLst/>
                        </a:rPr>
                        <a:t>)</a:t>
                      </a:r>
                      <a:endParaRPr lang="en-US" sz="1200">
                        <a:effectLst/>
                        <a:latin typeface="Times New Roman"/>
                        <a:ea typeface="Times New Roman"/>
                      </a:endParaRPr>
                    </a:p>
                  </a:txBody>
                  <a:tcPr marL="68580" marR="68580" marT="0" marB="0"/>
                </a:tc>
                <a:tc>
                  <a:txBody>
                    <a:bodyPr/>
                    <a:lstStyle/>
                    <a:p>
                      <a:pPr algn="ctr" rtl="1">
                        <a:lnSpc>
                          <a:spcPct val="150000"/>
                        </a:lnSpc>
                        <a:spcAft>
                          <a:spcPts val="0"/>
                        </a:spcAft>
                      </a:pPr>
                      <a:r>
                        <a:rPr lang="ar-IQ" sz="1400" dirty="0">
                          <a:effectLst/>
                        </a:rPr>
                        <a:t>8</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35746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marL="0" indent="0" algn="just" rtl="1">
              <a:buNone/>
            </a:pPr>
            <a:r>
              <a:rPr lang="ar-SA" dirty="0">
                <a:cs typeface="+mj-cs"/>
              </a:rPr>
              <a:t>يتم تحديد الصيغة الهيدروكيميائية </a:t>
            </a:r>
            <a:r>
              <a:rPr lang="ar-IQ" dirty="0">
                <a:cs typeface="+mj-cs"/>
              </a:rPr>
              <a:t>بالاعتماد على معادلة  في  </a:t>
            </a:r>
            <a:r>
              <a:rPr lang="ar-SA" dirty="0">
                <a:cs typeface="+mj-cs"/>
              </a:rPr>
              <a:t>يعبر عن الصيغ الهيدروكيميائية بالنسبة المئوية </a:t>
            </a:r>
            <a:r>
              <a:rPr lang="ar-IQ" dirty="0">
                <a:cs typeface="+mj-cs"/>
              </a:rPr>
              <a:t>ل</a:t>
            </a:r>
            <a:r>
              <a:rPr lang="ar-SA" dirty="0">
                <a:cs typeface="+mj-cs"/>
              </a:rPr>
              <a:t>وحدات الملي مكافئ/ لتر </a:t>
            </a:r>
            <a:r>
              <a:rPr lang="en-US" dirty="0">
                <a:cs typeface="+mj-cs"/>
              </a:rPr>
              <a:t>(%</a:t>
            </a:r>
            <a:r>
              <a:rPr lang="en-US" dirty="0" err="1">
                <a:cs typeface="+mj-cs"/>
              </a:rPr>
              <a:t>epm</a:t>
            </a:r>
            <a:r>
              <a:rPr lang="en-US" dirty="0">
                <a:cs typeface="+mj-cs"/>
              </a:rPr>
              <a:t>)</a:t>
            </a:r>
            <a:r>
              <a:rPr lang="ar-SA" dirty="0">
                <a:cs typeface="+mj-cs"/>
              </a:rPr>
              <a:t> للايونات الموجبة والسالبة التي تزيد نسبتها عن (15%)، والملوحة بوحدات </a:t>
            </a:r>
            <a:r>
              <a:rPr lang="ar-IQ" dirty="0">
                <a:cs typeface="+mj-cs"/>
              </a:rPr>
              <a:t>مل</a:t>
            </a:r>
            <a:r>
              <a:rPr lang="ar-SA" dirty="0">
                <a:cs typeface="+mj-cs"/>
              </a:rPr>
              <a:t>غم/لتر. والدالة الهيدروجينية وحسب نتائج تحليل الايونات الرئيسة الموجبة والسالبة </a:t>
            </a:r>
            <a:endParaRPr lang="en-US" dirty="0">
              <a:cs typeface="+mj-cs"/>
            </a:endParaRPr>
          </a:p>
          <a:p>
            <a:pPr marL="0" indent="0" algn="just" rtl="1">
              <a:buNone/>
            </a:pPr>
            <a:r>
              <a:rPr lang="ar-IQ" dirty="0">
                <a:cs typeface="+mj-cs"/>
              </a:rPr>
              <a:t> </a:t>
            </a:r>
            <a:endParaRPr lang="en-US" dirty="0">
              <a:cs typeface="+mj-cs"/>
            </a:endParaRPr>
          </a:p>
          <a:p>
            <a:pPr marL="0" indent="0" algn="just" rtl="1">
              <a:buNone/>
            </a:pPr>
            <a:r>
              <a:rPr lang="ar-SA" b="1" dirty="0">
                <a:cs typeface="+mj-cs"/>
              </a:rPr>
              <a:t>	1- الرباط (1):</a:t>
            </a:r>
            <a:endParaRPr lang="en-US" dirty="0">
              <a:cs typeface="+mj-cs"/>
            </a:endParaRPr>
          </a:p>
          <a:p>
            <a:pPr marL="0" indent="0" algn="just" rtl="1">
              <a:buNone/>
            </a:pPr>
            <a:r>
              <a:rPr lang="en-US" dirty="0">
                <a:cs typeface="+mj-cs"/>
              </a:rPr>
              <a:t>	 </a:t>
            </a:r>
            <a:endParaRPr lang="ar-IQ" dirty="0" smtClean="0">
              <a:cs typeface="+mj-cs"/>
            </a:endParaRPr>
          </a:p>
          <a:p>
            <a:pPr marL="0" indent="0" algn="just" rtl="1">
              <a:buNone/>
            </a:pPr>
            <a:endParaRPr lang="en-US" dirty="0">
              <a:cs typeface="+mj-cs"/>
            </a:endParaRPr>
          </a:p>
          <a:p>
            <a:pPr marL="0" indent="0" algn="just" rtl="1">
              <a:buNone/>
            </a:pPr>
            <a:r>
              <a:rPr lang="ar-SA" dirty="0">
                <a:cs typeface="+mj-cs"/>
              </a:rPr>
              <a:t>	* نوعية المياه هي: </a:t>
            </a:r>
            <a:r>
              <a:rPr lang="en-US" dirty="0" err="1">
                <a:cs typeface="+mj-cs"/>
              </a:rPr>
              <a:t>Ca</a:t>
            </a:r>
            <a:r>
              <a:rPr lang="en-US" dirty="0">
                <a:cs typeface="+mj-cs"/>
              </a:rPr>
              <a:t>- Mg- HCO</a:t>
            </a:r>
            <a:r>
              <a:rPr lang="en-US" baseline="-25000" dirty="0">
                <a:cs typeface="+mj-cs"/>
              </a:rPr>
              <a:t>3</a:t>
            </a:r>
            <a:r>
              <a:rPr lang="en-US" dirty="0">
                <a:cs typeface="+mj-cs"/>
              </a:rPr>
              <a:t> - SO</a:t>
            </a:r>
            <a:r>
              <a:rPr lang="en-US" baseline="-25000" dirty="0">
                <a:cs typeface="+mj-cs"/>
              </a:rPr>
              <a:t>4</a:t>
            </a:r>
            <a:r>
              <a:rPr lang="en-US" dirty="0">
                <a:cs typeface="+mj-cs"/>
              </a:rPr>
              <a:t>-Chloride</a:t>
            </a:r>
          </a:p>
          <a:p>
            <a:pPr marL="0" indent="0" algn="just" rtl="1">
              <a:buNone/>
            </a:pPr>
            <a:r>
              <a:rPr lang="ar-SA" dirty="0">
                <a:cs typeface="+mj-cs"/>
              </a:rPr>
              <a:t> </a:t>
            </a:r>
            <a:endParaRPr lang="en-US" dirty="0">
              <a:cs typeface="+mj-cs"/>
            </a:endParaRPr>
          </a:p>
          <a:p>
            <a:pPr marL="0" indent="0" algn="just" rtl="1">
              <a:buNone/>
            </a:pPr>
            <a:r>
              <a:rPr lang="ar-SA" dirty="0">
                <a:cs typeface="+mj-cs"/>
              </a:rPr>
              <a:t> </a:t>
            </a:r>
            <a:endParaRPr lang="en-US" dirty="0">
              <a:cs typeface="+mj-cs"/>
            </a:endParaRPr>
          </a:p>
          <a:p>
            <a:pPr marL="0" indent="0" algn="just" rtl="1">
              <a:buNone/>
            </a:pPr>
            <a:r>
              <a:rPr lang="ar-SA" dirty="0">
                <a:cs typeface="+mj-cs"/>
              </a:rPr>
              <a:t> </a:t>
            </a:r>
            <a:endParaRPr lang="en-US" dirty="0">
              <a:cs typeface="+mj-cs"/>
            </a:endParaRPr>
          </a:p>
          <a:p>
            <a:pPr marL="0" indent="0" algn="just">
              <a:buNone/>
            </a:pPr>
            <a:endParaRPr lang="ar-IQ" dirty="0">
              <a:cs typeface="+mj-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700237"/>
            <a:ext cx="56388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139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الاملاح الافتراضية</a:t>
            </a:r>
            <a:endParaRPr lang="ar-IQ"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IQ" b="1" dirty="0">
                <a:cs typeface="+mj-cs"/>
              </a:rPr>
              <a:t>الاملاح الافتراضية:</a:t>
            </a:r>
            <a:endParaRPr lang="en-US" dirty="0">
              <a:cs typeface="+mj-cs"/>
            </a:endParaRPr>
          </a:p>
          <a:p>
            <a:pPr marL="0" indent="0" algn="just" rtl="1">
              <a:buNone/>
            </a:pPr>
            <a:r>
              <a:rPr lang="ar-IQ" dirty="0" smtClean="0">
                <a:cs typeface="+mj-cs"/>
              </a:rPr>
              <a:t>لتحديد </a:t>
            </a:r>
            <a:r>
              <a:rPr lang="ar-IQ" dirty="0">
                <a:cs typeface="+mj-cs"/>
              </a:rPr>
              <a:t>انواع الاملاح الافتراضية في عينات المياه يتم اعتماد الاسلوب المتبع </a:t>
            </a:r>
            <a:r>
              <a:rPr lang="ar-IQ" dirty="0" smtClean="0">
                <a:cs typeface="+mj-cs"/>
              </a:rPr>
              <a:t>في  </a:t>
            </a:r>
            <a:r>
              <a:rPr lang="en-US" dirty="0">
                <a:cs typeface="+mj-cs"/>
              </a:rPr>
              <a:t>(Collins, 1975)</a:t>
            </a:r>
            <a:r>
              <a:rPr lang="ar-IQ" dirty="0">
                <a:cs typeface="+mj-cs"/>
              </a:rPr>
              <a:t> والقاضي بارتباط الايونات الرئيسة مع بعضها على وفق التتابع الترسيبي للاملاح بوحدات </a:t>
            </a:r>
            <a:r>
              <a:rPr lang="en-US" dirty="0">
                <a:cs typeface="+mj-cs"/>
              </a:rPr>
              <a:t>(</a:t>
            </a:r>
            <a:r>
              <a:rPr lang="en-US" dirty="0" err="1">
                <a:cs typeface="+mj-cs"/>
              </a:rPr>
              <a:t>epm</a:t>
            </a:r>
            <a:r>
              <a:rPr lang="en-US" dirty="0">
                <a:cs typeface="+mj-cs"/>
              </a:rPr>
              <a:t>%)</a:t>
            </a:r>
            <a:r>
              <a:rPr lang="ar-IQ" dirty="0">
                <a:cs typeface="+mj-cs"/>
              </a:rPr>
              <a:t>. </a:t>
            </a:r>
            <a:endParaRPr lang="en-US" dirty="0">
              <a:cs typeface="+mj-cs"/>
            </a:endParaRPr>
          </a:p>
          <a:p>
            <a:pPr marL="0" indent="0" algn="just" rtl="1">
              <a:buNone/>
            </a:pPr>
            <a:r>
              <a:rPr lang="ar-IQ" dirty="0">
                <a:cs typeface="+mj-cs"/>
              </a:rPr>
              <a:t>ان تكون الاملاح كما يلي: </a:t>
            </a:r>
            <a:endParaRPr lang="en-US" dirty="0">
              <a:cs typeface="+mj-cs"/>
            </a:endParaRPr>
          </a:p>
          <a:p>
            <a:pPr marL="0" indent="0" algn="just" rtl="1">
              <a:buNone/>
            </a:pPr>
            <a:r>
              <a:rPr lang="en-US" b="1" dirty="0">
                <a:cs typeface="+mj-cs"/>
              </a:rPr>
              <a:t>(CaCO</a:t>
            </a:r>
            <a:r>
              <a:rPr lang="en-US" b="1" baseline="-25000" dirty="0">
                <a:cs typeface="+mj-cs"/>
              </a:rPr>
              <a:t>3</a:t>
            </a:r>
            <a:r>
              <a:rPr lang="en-US" b="1" dirty="0">
                <a:cs typeface="+mj-cs"/>
              </a:rPr>
              <a:t>, CaHCO3, CaSO</a:t>
            </a:r>
            <a:r>
              <a:rPr lang="en-US" b="1" baseline="-25000" dirty="0">
                <a:cs typeface="+mj-cs"/>
              </a:rPr>
              <a:t>4</a:t>
            </a:r>
            <a:r>
              <a:rPr lang="en-US" b="1" dirty="0">
                <a:cs typeface="+mj-cs"/>
              </a:rPr>
              <a:t>, MgCO</a:t>
            </a:r>
            <a:r>
              <a:rPr lang="en-US" b="1" baseline="-25000" dirty="0">
                <a:cs typeface="+mj-cs"/>
              </a:rPr>
              <a:t>3</a:t>
            </a:r>
            <a:r>
              <a:rPr lang="en-US" b="1" dirty="0">
                <a:cs typeface="+mj-cs"/>
              </a:rPr>
              <a:t>, MgSO</a:t>
            </a:r>
            <a:r>
              <a:rPr lang="en-US" b="1" baseline="-25000" dirty="0">
                <a:cs typeface="+mj-cs"/>
              </a:rPr>
              <a:t>4</a:t>
            </a:r>
            <a:r>
              <a:rPr lang="en-US" b="1" dirty="0">
                <a:cs typeface="+mj-cs"/>
              </a:rPr>
              <a:t>, MgCl</a:t>
            </a:r>
            <a:r>
              <a:rPr lang="en-US" b="1" baseline="-25000" dirty="0">
                <a:cs typeface="+mj-cs"/>
              </a:rPr>
              <a:t>2</a:t>
            </a:r>
            <a:r>
              <a:rPr lang="en-US" b="1" dirty="0">
                <a:cs typeface="+mj-cs"/>
              </a:rPr>
              <a:t>, Na</a:t>
            </a:r>
            <a:r>
              <a:rPr lang="en-US" b="1" baseline="-25000" dirty="0">
                <a:cs typeface="+mj-cs"/>
              </a:rPr>
              <a:t>2</a:t>
            </a:r>
            <a:r>
              <a:rPr lang="en-US" b="1" dirty="0">
                <a:cs typeface="+mj-cs"/>
              </a:rPr>
              <a:t>SO</a:t>
            </a:r>
            <a:r>
              <a:rPr lang="en-US" b="1" baseline="-25000" dirty="0">
                <a:cs typeface="+mj-cs"/>
              </a:rPr>
              <a:t>4</a:t>
            </a:r>
            <a:r>
              <a:rPr lang="en-US" b="1" dirty="0">
                <a:cs typeface="+mj-cs"/>
              </a:rPr>
              <a:t>, </a:t>
            </a:r>
            <a:r>
              <a:rPr lang="en-US" b="1" dirty="0" err="1">
                <a:cs typeface="+mj-cs"/>
              </a:rPr>
              <a:t>NaCl</a:t>
            </a:r>
            <a:r>
              <a:rPr lang="en-US" b="1" dirty="0">
                <a:cs typeface="+mj-cs"/>
              </a:rPr>
              <a:t>, </a:t>
            </a:r>
            <a:r>
              <a:rPr lang="en-US" b="1" dirty="0" err="1">
                <a:cs typeface="+mj-cs"/>
              </a:rPr>
              <a:t>KCl</a:t>
            </a:r>
            <a:r>
              <a:rPr lang="en-US" b="1" dirty="0">
                <a:cs typeface="+mj-cs"/>
              </a:rPr>
              <a:t>)</a:t>
            </a:r>
            <a:r>
              <a:rPr lang="ar-IQ" dirty="0">
                <a:cs typeface="+mj-cs"/>
              </a:rPr>
              <a:t>. و تكونها و ترسيبها بهذا الشكل اعتمادا على نظرية فويكوف في الارتباط الافتراضي و التي تنص على ان الملح الاقل ذوبانا يترسب اولا و الملح الاكثر ذوبانا يترسب في النهاية اذ تكون مركبات الكالسيوم اقل ذوبانا لذلك تترسب في البداية و املاح البوتاسيوم و الكلوريدات تكون اكثر ذوبانا لذلك تترسب في النهاية. لن يتكون الملح الاول </a:t>
            </a:r>
            <a:r>
              <a:rPr lang="ar-IQ" b="1" dirty="0">
                <a:cs typeface="+mj-cs"/>
              </a:rPr>
              <a:t>(</a:t>
            </a:r>
            <a:r>
              <a:rPr lang="en-US" b="1" dirty="0">
                <a:cs typeface="+mj-cs"/>
              </a:rPr>
              <a:t>CaCO</a:t>
            </a:r>
            <a:r>
              <a:rPr lang="en-US" b="1" baseline="-25000" dirty="0">
                <a:cs typeface="+mj-cs"/>
              </a:rPr>
              <a:t>3</a:t>
            </a:r>
            <a:r>
              <a:rPr lang="ar-IQ" b="1" dirty="0">
                <a:cs typeface="+mj-cs"/>
              </a:rPr>
              <a:t>)</a:t>
            </a:r>
            <a:r>
              <a:rPr lang="ar-IQ" dirty="0">
                <a:cs typeface="+mj-cs"/>
              </a:rPr>
              <a:t> ذلك لعدم توفرايونات الكاربونيت </a:t>
            </a:r>
            <a:r>
              <a:rPr lang="en-US" b="1" dirty="0">
                <a:cs typeface="+mj-cs"/>
              </a:rPr>
              <a:t>(CO</a:t>
            </a:r>
            <a:r>
              <a:rPr lang="en-US" b="1" baseline="-25000" dirty="0">
                <a:cs typeface="+mj-cs"/>
              </a:rPr>
              <a:t>3</a:t>
            </a:r>
            <a:r>
              <a:rPr lang="en-US" b="1" baseline="30000" dirty="0">
                <a:cs typeface="+mj-cs"/>
              </a:rPr>
              <a:t>2-</a:t>
            </a:r>
            <a:r>
              <a:rPr lang="en-US" b="1" dirty="0">
                <a:cs typeface="+mj-cs"/>
              </a:rPr>
              <a:t>) </a:t>
            </a:r>
            <a:r>
              <a:rPr lang="en-US" dirty="0">
                <a:cs typeface="+mj-cs"/>
              </a:rPr>
              <a:t> </a:t>
            </a:r>
            <a:r>
              <a:rPr lang="ar-IQ" dirty="0">
                <a:cs typeface="+mj-cs"/>
              </a:rPr>
              <a:t>، نسبة الملح </a:t>
            </a:r>
            <a:r>
              <a:rPr lang="en-US" b="1" dirty="0">
                <a:cs typeface="+mj-cs"/>
              </a:rPr>
              <a:t>(CaHCO</a:t>
            </a:r>
            <a:r>
              <a:rPr lang="en-US" b="1" baseline="-25000" dirty="0">
                <a:cs typeface="+mj-cs"/>
              </a:rPr>
              <a:t>3</a:t>
            </a:r>
            <a:r>
              <a:rPr lang="en-US" b="1" dirty="0">
                <a:cs typeface="+mj-cs"/>
              </a:rPr>
              <a:t>)</a:t>
            </a:r>
            <a:r>
              <a:rPr lang="ar-IQ" dirty="0">
                <a:cs typeface="+mj-cs"/>
              </a:rPr>
              <a:t> هي نسبة ايون البيكاربونات </a:t>
            </a:r>
            <a:r>
              <a:rPr lang="en-US" b="1" dirty="0">
                <a:cs typeface="+mj-cs"/>
              </a:rPr>
              <a:t>(HCO</a:t>
            </a:r>
            <a:r>
              <a:rPr lang="en-US" b="1" baseline="-25000" dirty="0">
                <a:cs typeface="+mj-cs"/>
              </a:rPr>
              <a:t>3</a:t>
            </a:r>
            <a:r>
              <a:rPr lang="en-US" b="1" dirty="0">
                <a:cs typeface="+mj-cs"/>
              </a:rPr>
              <a:t>)</a:t>
            </a:r>
            <a:r>
              <a:rPr lang="ar-IQ" dirty="0">
                <a:cs typeface="+mj-cs"/>
              </a:rPr>
              <a:t> مع طرحه من نسبة ايون الكالسيوم </a:t>
            </a:r>
            <a:r>
              <a:rPr lang="en-US" b="1" dirty="0">
                <a:cs typeface="+mj-cs"/>
              </a:rPr>
              <a:t>(</a:t>
            </a:r>
            <a:r>
              <a:rPr lang="en-US" b="1" dirty="0" smtClean="0">
                <a:cs typeface="+mj-cs"/>
              </a:rPr>
              <a:t>Ca</a:t>
            </a:r>
            <a:r>
              <a:rPr lang="en-US" b="1" baseline="30000" dirty="0" smtClean="0">
                <a:cs typeface="+mj-cs"/>
              </a:rPr>
              <a:t>2+</a:t>
            </a:r>
            <a:r>
              <a:rPr lang="en-US" b="1" dirty="0" smtClean="0">
                <a:cs typeface="+mj-cs"/>
              </a:rPr>
              <a:t>)</a:t>
            </a:r>
            <a:r>
              <a:rPr lang="ar-IQ" dirty="0" smtClean="0">
                <a:cs typeface="+mj-cs"/>
              </a:rPr>
              <a:t>،</a:t>
            </a:r>
            <a:endParaRPr lang="ar-IQ" dirty="0">
              <a:cs typeface="+mj-cs"/>
            </a:endParaRPr>
          </a:p>
        </p:txBody>
      </p:sp>
    </p:spTree>
    <p:extLst>
      <p:ext uri="{BB962C8B-B14F-4D97-AF65-F5344CB8AC3E}">
        <p14:creationId xmlns:p14="http://schemas.microsoft.com/office/powerpoint/2010/main" val="380784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1045</Words>
  <Application>Microsoft Office PowerPoint</Application>
  <PresentationFormat>On-screen Show (4:3)</PresentationFormat>
  <Paragraphs>193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ايون الفوسفات</vt:lpstr>
      <vt:lpstr>العسرة الكلية</vt:lpstr>
      <vt:lpstr>نسبة امتزاز الصوديوم</vt:lpstr>
      <vt:lpstr>PowerPoint Presentation</vt:lpstr>
      <vt:lpstr>الاوزان المكافئة للايونات الرئيسية</vt:lpstr>
      <vt:lpstr>PowerPoint Presentation</vt:lpstr>
      <vt:lpstr>الاملاح الافتراضية</vt:lpstr>
      <vt:lpstr>PowerPoint Presentation</vt:lpstr>
      <vt:lpstr>PowerPoint Presentation</vt:lpstr>
      <vt:lpstr>صلاحية مياه الانهار المدروسة لشرب الانسان:</vt:lpstr>
      <vt:lpstr>PowerPoint Presentation</vt:lpstr>
      <vt:lpstr>صلاحية مياه الانهار لاغراض الري:  اعتمدت المواصفات القياسية للمياه  في اختبار صلاحية المياه لاستخدامها لاغراض الري.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Wafa</dc:creator>
  <cp:lastModifiedBy>Wafa</cp:lastModifiedBy>
  <cp:revision>2</cp:revision>
  <dcterms:created xsi:type="dcterms:W3CDTF">2006-08-16T00:00:00Z</dcterms:created>
  <dcterms:modified xsi:type="dcterms:W3CDTF">2020-03-03T19:44:09Z</dcterms:modified>
</cp:coreProperties>
</file>